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89" r:id="rId2"/>
    <p:sldId id="291" r:id="rId3"/>
    <p:sldId id="292" r:id="rId4"/>
    <p:sldId id="295" r:id="rId5"/>
    <p:sldId id="296" r:id="rId6"/>
    <p:sldId id="297" r:id="rId7"/>
    <p:sldId id="298" r:id="rId8"/>
    <p:sldId id="307" r:id="rId9"/>
    <p:sldId id="308" r:id="rId10"/>
    <p:sldId id="309" r:id="rId11"/>
    <p:sldId id="303" r:id="rId12"/>
    <p:sldId id="304" r:id="rId13"/>
    <p:sldId id="305" r:id="rId14"/>
    <p:sldId id="301" r:id="rId15"/>
    <p:sldId id="306" r:id="rId16"/>
    <p:sldId id="293" r:id="rId17"/>
  </p:sldIdLst>
  <p:sldSz cx="9144000" cy="6858000" type="screen4x3"/>
  <p:notesSz cx="6797675" cy="9928225"/>
  <p:embeddedFontLst>
    <p:embeddedFont>
      <p:font typeface="Calibri" pitchFamily="34" charset="0"/>
      <p:regular r:id="rId20"/>
      <p:bold r:id="rId21"/>
      <p:italic r:id="rId22"/>
      <p:boldItalic r:id="rId23"/>
    </p:embeddedFont>
    <p:embeddedFont>
      <p:font typeface="Arial Unicode MS" pitchFamily="34" charset="-128"/>
      <p:regular r:id="rId24"/>
    </p:embeddedFont>
    <p:embeddedFont>
      <p:font typeface="Tahoma" pitchFamily="34" charset="0"/>
      <p:regular r:id="rId25"/>
      <p:bold r:id="rId26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3F1"/>
    <a:srgbClr val="FFE5E5"/>
    <a:srgbClr val="F3F3FB"/>
    <a:srgbClr val="F9F9FD"/>
    <a:srgbClr val="EBEBF9"/>
    <a:srgbClr val="FFD9D9"/>
    <a:srgbClr val="CACAE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92796" autoAdjust="0"/>
  </p:normalViewPr>
  <p:slideViewPr>
    <p:cSldViewPr>
      <p:cViewPr varScale="1">
        <p:scale>
          <a:sx n="101" d="100"/>
          <a:sy n="101" d="100"/>
        </p:scale>
        <p:origin x="-666" y="-96"/>
      </p:cViewPr>
      <p:guideLst>
        <p:guide orient="horz" pos="1434"/>
        <p:guide orient="horz" pos="346"/>
        <p:guide orient="horz" pos="164"/>
        <p:guide orient="horz" pos="2886"/>
        <p:guide orient="horz" pos="3974"/>
        <p:guide orient="horz" pos="4156"/>
        <p:guide pos="1927"/>
        <p:guide pos="3833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846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</a:defRPr>
            </a:lvl1pPr>
          </a:lstStyle>
          <a:p>
            <a:fld id="{2B866DC4-94D4-40DE-8491-FA4BD68918F8}" type="slidenum">
              <a:rPr lang="en-GB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8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67037" cy="48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33425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9" y="4726744"/>
            <a:ext cx="4967287" cy="448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Klicken Sie, um die Formate des Vorlagentextes zu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3486"/>
            <a:ext cx="2967038" cy="48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53486"/>
            <a:ext cx="2967037" cy="48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1C0CF0B-9C5A-4F84-878A-A546980F6A81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Pocket </a:t>
            </a:r>
            <a:r>
              <a:rPr lang="de-DE" b="1" dirty="0" err="1" smtClean="0"/>
              <a:t>watch</a:t>
            </a:r>
            <a:r>
              <a:rPr lang="de-DE" b="1" baseline="0" dirty="0" smtClean="0"/>
              <a:t> </a:t>
            </a:r>
            <a:r>
              <a:rPr lang="de-DE" b="1" baseline="0" dirty="0" err="1" smtClean="0"/>
              <a:t>from</a:t>
            </a:r>
            <a:r>
              <a:rPr lang="de-DE" b="1" baseline="0" dirty="0" smtClean="0"/>
              <a:t> Microsoft </a:t>
            </a:r>
            <a:r>
              <a:rPr lang="de-DE" b="1" baseline="0" dirty="0" err="1" smtClean="0"/>
              <a:t>Cliparts</a:t>
            </a:r>
            <a:r>
              <a:rPr lang="de-DE" b="1" baseline="0" dirty="0" smtClean="0"/>
              <a:t>.</a:t>
            </a:r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0CF0B-9C5A-4F84-878A-A546980F6A8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Requirements to uncertainty model</a:t>
            </a:r>
          </a:p>
          <a:p>
            <a:r>
              <a:rPr lang="en-US" dirty="0" smtClean="0"/>
              <a:t>  Generality: Applicable to all specific uncertainty models.</a:t>
            </a:r>
          </a:p>
          <a:p>
            <a:r>
              <a:rPr lang="en-US" dirty="0" smtClean="0"/>
              <a:t>  Expressiveness: Support for specific models without loss of information.</a:t>
            </a:r>
          </a:p>
          <a:p>
            <a:r>
              <a:rPr lang="en-US" dirty="0" smtClean="0"/>
              <a:t>  Directness: Simplicity for implementation with specific inaccuracy models.</a:t>
            </a:r>
          </a:p>
          <a:p>
            <a:r>
              <a:rPr lang="en-US" dirty="0" smtClean="0"/>
              <a:t>2. Requirements to extended query interface</a:t>
            </a:r>
          </a:p>
          <a:p>
            <a:r>
              <a:rPr lang="en-US" baseline="0" dirty="0" smtClean="0"/>
              <a:t>  Immediacy: Query interface should immediately build upon uncertainty model to minimize computational effort.</a:t>
            </a:r>
          </a:p>
          <a:p>
            <a:r>
              <a:rPr lang="en-US" baseline="0" dirty="0" smtClean="0"/>
              <a:t>  Comprehensive: Query interface should (enable to) exploit all information on uncertainty.</a:t>
            </a:r>
          </a:p>
          <a:p>
            <a:r>
              <a:rPr lang="en-US" baseline="0" dirty="0" smtClean="0"/>
              <a:t>  Generality: Query interface should provide prevalent spatial query types such as position query and range query.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0CF0B-9C5A-4F84-878A-A546980F6A8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bottom</a:t>
            </a:r>
            <a:r>
              <a:rPr lang="en-US" baseline="0" dirty="0" smtClean="0"/>
              <a:t> right example </a:t>
            </a:r>
            <a:r>
              <a:rPr lang="en-US" i="1" baseline="0" dirty="0" smtClean="0"/>
              <a:t>p</a:t>
            </a:r>
            <a:r>
              <a:rPr lang="en-US" baseline="-25000" dirty="0" smtClean="0"/>
              <a:t>lower</a:t>
            </a:r>
            <a:r>
              <a:rPr lang="en-US" baseline="0" dirty="0" smtClean="0"/>
              <a:t> = 50% and </a:t>
            </a:r>
            <a:r>
              <a:rPr lang="en-US" i="1" baseline="0" dirty="0" smtClean="0"/>
              <a:t>p</a:t>
            </a:r>
            <a:r>
              <a:rPr lang="en-US" baseline="-25000" dirty="0" smtClean="0"/>
              <a:t>upper</a:t>
            </a:r>
            <a:r>
              <a:rPr lang="en-US" baseline="0" dirty="0" smtClean="0"/>
              <a:t>=95%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0CF0B-9C5A-4F84-878A-A546980F6A8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57224" y="4286256"/>
            <a:ext cx="7429552" cy="1697037"/>
          </a:xfrm>
        </p:spPr>
        <p:txBody>
          <a:bodyPr lIns="78363" tIns="39181" rIns="78363" bIns="39181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1403350" y="3316288"/>
            <a:ext cx="7102475" cy="69850"/>
            <a:chOff x="960" y="2448"/>
            <a:chExt cx="4848" cy="48"/>
          </a:xfrm>
        </p:grpSpPr>
        <p:sp>
          <p:nvSpPr>
            <p:cNvPr id="3105" name="Rectangle 33"/>
            <p:cNvSpPr>
              <a:spLocks noChangeArrowheads="1"/>
            </p:cNvSpPr>
            <p:nvPr userDrawn="1"/>
          </p:nvSpPr>
          <p:spPr bwMode="gray">
            <a:xfrm flipV="1">
              <a:off x="3456" y="2448"/>
              <a:ext cx="2352" cy="4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8363" tIns="39181" rIns="78363" bIns="39181" anchor="ctr"/>
            <a:lstStyle/>
            <a:p>
              <a:pPr algn="ctr" defTabSz="784225" eaLnBrk="1" hangingPunct="1"/>
              <a:endParaRPr kumimoji="1" lang="en-US" sz="2100" dirty="0">
                <a:latin typeface="Tahoma" pitchFamily="34" charset="0"/>
              </a:endParaRPr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gray">
            <a:xfrm flipV="1">
              <a:off x="960" y="2448"/>
              <a:ext cx="2496" cy="4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8363" tIns="39181" rIns="78363" bIns="39181" anchor="ctr"/>
            <a:lstStyle/>
            <a:p>
              <a:pPr algn="ctr" defTabSz="784225" eaLnBrk="1" hangingPunct="1"/>
              <a:endParaRPr kumimoji="1" lang="en-US" sz="2100" dirty="0">
                <a:latin typeface="Tahoma" pitchFamily="34" charset="0"/>
              </a:endParaRPr>
            </a:p>
          </p:txBody>
        </p:sp>
      </p:grpSp>
      <p:pic>
        <p:nvPicPr>
          <p:cNvPr id="3109" name="Picture 37" descr="NEXUS_Logo_P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241675"/>
            <a:ext cx="1112838" cy="219075"/>
          </a:xfrm>
          <a:prstGeom prst="rect">
            <a:avLst/>
          </a:prstGeom>
          <a:noFill/>
        </p:spPr>
      </p:pic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72560" cy="1785950"/>
          </a:xfrm>
        </p:spPr>
        <p:txBody>
          <a:bodyPr anchor="b" anchorCtr="0"/>
          <a:lstStyle>
            <a:lvl1pPr algn="ctr"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07157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15338" y="6196013"/>
            <a:ext cx="642942" cy="457200"/>
          </a:xfrm>
        </p:spPr>
        <p:txBody>
          <a:bodyPr wrap="none" lIns="0" rIns="0"/>
          <a:lstStyle>
            <a:lvl1pPr algn="ctr">
              <a:defRPr/>
            </a:lvl1pPr>
          </a:lstStyle>
          <a:p>
            <a:fld id="{D790C1CC-FEAE-40AC-BFC8-7EBDF38EB154}" type="slidenum">
              <a:rPr lang="en-US" smtClean="0"/>
              <a:pPr/>
              <a:t>‹Nr.›</a:t>
            </a:fld>
            <a:r>
              <a:rPr lang="en-US" dirty="0" smtClean="0"/>
              <a:t>/16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7FD6B-969E-4E45-A3F3-192871CA211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42844" y="1643049"/>
            <a:ext cx="8858312" cy="171451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142844" y="3500437"/>
            <a:ext cx="8858312" cy="2395537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FA7C1E-7BB0-4399-927D-01D66CB9A3F7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142845" y="6149975"/>
            <a:ext cx="2024094" cy="4587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10D597-997B-4AA1-94D2-A2E2B44D8E40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>
          <a:xfrm>
            <a:off x="142845" y="6149975"/>
            <a:ext cx="2024094" cy="4587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42844" y="214290"/>
            <a:ext cx="885831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</a:t>
            </a:r>
            <a:r>
              <a:rPr lang="en-US" dirty="0" err="1" smtClean="0"/>
              <a:t>Titelformat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45" y="1643050"/>
            <a:ext cx="8858312" cy="42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, um Master-</a:t>
            </a:r>
            <a:r>
              <a:rPr lang="en-US" dirty="0" err="1" smtClean="0"/>
              <a:t>Textformat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3900" y="6196013"/>
            <a:ext cx="7858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39600" rIns="0" bIns="39181" numCol="1" anchor="t" anchorCtr="0" compatLnSpc="1">
            <a:prstTxWarp prst="textNoShape">
              <a:avLst/>
            </a:prstTxWarp>
          </a:bodyPr>
          <a:lstStyle>
            <a:lvl1pPr algn="ctr" defTabSz="784225">
              <a:defRPr sz="1200">
                <a:solidFill>
                  <a:schemeClr val="tx2"/>
                </a:solidFill>
              </a:defRPr>
            </a:lvl1pPr>
          </a:lstStyle>
          <a:p>
            <a:fld id="{8667FD6B-969E-4E45-A3F3-192871CA2114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8348663" y="5722938"/>
            <a:ext cx="414337" cy="415925"/>
            <a:chOff x="384" y="3792"/>
            <a:chExt cx="313" cy="313"/>
          </a:xfrm>
        </p:grpSpPr>
        <p:sp>
          <p:nvSpPr>
            <p:cNvPr id="2079" name="Freeform 31"/>
            <p:cNvSpPr>
              <a:spLocks/>
            </p:cNvSpPr>
            <p:nvPr userDrawn="1"/>
          </p:nvSpPr>
          <p:spPr bwMode="auto">
            <a:xfrm>
              <a:off x="532" y="3940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0">
                  <a:moveTo>
                    <a:pt x="460" y="0"/>
                  </a:moveTo>
                  <a:lnTo>
                    <a:pt x="920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0" name="Freeform 32"/>
            <p:cNvSpPr>
              <a:spLocks/>
            </p:cNvSpPr>
            <p:nvPr userDrawn="1"/>
          </p:nvSpPr>
          <p:spPr bwMode="auto">
            <a:xfrm>
              <a:off x="559" y="3940"/>
              <a:ext cx="17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1" name="Freeform 33"/>
            <p:cNvSpPr>
              <a:spLocks/>
            </p:cNvSpPr>
            <p:nvPr userDrawn="1"/>
          </p:nvSpPr>
          <p:spPr bwMode="auto">
            <a:xfrm>
              <a:off x="532" y="3913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2" name="Freeform 34"/>
            <p:cNvSpPr>
              <a:spLocks/>
            </p:cNvSpPr>
            <p:nvPr userDrawn="1"/>
          </p:nvSpPr>
          <p:spPr bwMode="auto">
            <a:xfrm>
              <a:off x="505" y="3940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3" name="Freeform 35"/>
            <p:cNvSpPr>
              <a:spLocks/>
            </p:cNvSpPr>
            <p:nvPr userDrawn="1"/>
          </p:nvSpPr>
          <p:spPr bwMode="auto">
            <a:xfrm>
              <a:off x="532" y="3967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4" name="Freeform 36"/>
            <p:cNvSpPr>
              <a:spLocks/>
            </p:cNvSpPr>
            <p:nvPr userDrawn="1"/>
          </p:nvSpPr>
          <p:spPr bwMode="auto">
            <a:xfrm>
              <a:off x="592" y="3940"/>
              <a:ext cx="18" cy="17"/>
            </a:xfrm>
            <a:custGeom>
              <a:avLst/>
              <a:gdLst/>
              <a:ahLst/>
              <a:cxnLst>
                <a:cxn ang="0">
                  <a:pos x="463" y="0"/>
                </a:cxn>
                <a:cxn ang="0">
                  <a:pos x="924" y="460"/>
                </a:cxn>
                <a:cxn ang="0">
                  <a:pos x="463" y="920"/>
                </a:cxn>
                <a:cxn ang="0">
                  <a:pos x="0" y="460"/>
                </a:cxn>
                <a:cxn ang="0">
                  <a:pos x="463" y="0"/>
                </a:cxn>
              </a:cxnLst>
              <a:rect l="0" t="0" r="r" b="b"/>
              <a:pathLst>
                <a:path w="924" h="920">
                  <a:moveTo>
                    <a:pt x="463" y="0"/>
                  </a:moveTo>
                  <a:lnTo>
                    <a:pt x="924" y="460"/>
                  </a:lnTo>
                  <a:lnTo>
                    <a:pt x="463" y="920"/>
                  </a:lnTo>
                  <a:lnTo>
                    <a:pt x="0" y="460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5" name="Freeform 37"/>
            <p:cNvSpPr>
              <a:spLocks/>
            </p:cNvSpPr>
            <p:nvPr userDrawn="1"/>
          </p:nvSpPr>
          <p:spPr bwMode="auto">
            <a:xfrm>
              <a:off x="532" y="3879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6" name="Freeform 38"/>
            <p:cNvSpPr>
              <a:spLocks/>
            </p:cNvSpPr>
            <p:nvPr userDrawn="1"/>
          </p:nvSpPr>
          <p:spPr bwMode="auto">
            <a:xfrm>
              <a:off x="471" y="3940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0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0" h="920">
                  <a:moveTo>
                    <a:pt x="461" y="0"/>
                  </a:moveTo>
                  <a:lnTo>
                    <a:pt x="920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7" name="Freeform 39"/>
            <p:cNvSpPr>
              <a:spLocks/>
            </p:cNvSpPr>
            <p:nvPr userDrawn="1"/>
          </p:nvSpPr>
          <p:spPr bwMode="auto">
            <a:xfrm>
              <a:off x="532" y="4000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8" name="Freeform 40"/>
            <p:cNvSpPr>
              <a:spLocks/>
            </p:cNvSpPr>
            <p:nvPr userDrawn="1"/>
          </p:nvSpPr>
          <p:spPr bwMode="auto">
            <a:xfrm>
              <a:off x="633" y="3940"/>
              <a:ext cx="17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9" name="Freeform 41"/>
            <p:cNvSpPr>
              <a:spLocks/>
            </p:cNvSpPr>
            <p:nvPr userDrawn="1"/>
          </p:nvSpPr>
          <p:spPr bwMode="auto">
            <a:xfrm>
              <a:off x="532" y="3839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0" name="Freeform 42"/>
            <p:cNvSpPr>
              <a:spLocks/>
            </p:cNvSpPr>
            <p:nvPr userDrawn="1"/>
          </p:nvSpPr>
          <p:spPr bwMode="auto">
            <a:xfrm>
              <a:off x="431" y="3940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1" name="Freeform 43"/>
            <p:cNvSpPr>
              <a:spLocks/>
            </p:cNvSpPr>
            <p:nvPr userDrawn="1"/>
          </p:nvSpPr>
          <p:spPr bwMode="auto">
            <a:xfrm>
              <a:off x="532" y="4041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2" name="Freeform 44"/>
            <p:cNvSpPr>
              <a:spLocks/>
            </p:cNvSpPr>
            <p:nvPr userDrawn="1"/>
          </p:nvSpPr>
          <p:spPr bwMode="auto">
            <a:xfrm>
              <a:off x="679" y="3940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3" name="Freeform 45"/>
            <p:cNvSpPr>
              <a:spLocks/>
            </p:cNvSpPr>
            <p:nvPr userDrawn="1"/>
          </p:nvSpPr>
          <p:spPr bwMode="auto">
            <a:xfrm>
              <a:off x="532" y="3792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4" name="Freeform 46"/>
            <p:cNvSpPr>
              <a:spLocks/>
            </p:cNvSpPr>
            <p:nvPr userDrawn="1"/>
          </p:nvSpPr>
          <p:spPr bwMode="auto">
            <a:xfrm>
              <a:off x="384" y="3940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5" y="460"/>
                </a:cxn>
                <a:cxn ang="0">
                  <a:pos x="464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5" h="920">
                  <a:moveTo>
                    <a:pt x="460" y="0"/>
                  </a:moveTo>
                  <a:lnTo>
                    <a:pt x="925" y="460"/>
                  </a:lnTo>
                  <a:lnTo>
                    <a:pt x="464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5" name="Freeform 47"/>
            <p:cNvSpPr>
              <a:spLocks/>
            </p:cNvSpPr>
            <p:nvPr userDrawn="1"/>
          </p:nvSpPr>
          <p:spPr bwMode="auto">
            <a:xfrm>
              <a:off x="532" y="4087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6" name="Freeform 48"/>
            <p:cNvSpPr>
              <a:spLocks/>
            </p:cNvSpPr>
            <p:nvPr userDrawn="1"/>
          </p:nvSpPr>
          <p:spPr bwMode="auto">
            <a:xfrm>
              <a:off x="544" y="3928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7" name="Freeform 49"/>
            <p:cNvSpPr>
              <a:spLocks/>
            </p:cNvSpPr>
            <p:nvPr userDrawn="1"/>
          </p:nvSpPr>
          <p:spPr bwMode="auto">
            <a:xfrm>
              <a:off x="544" y="3952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8" name="Freeform 50"/>
            <p:cNvSpPr>
              <a:spLocks/>
            </p:cNvSpPr>
            <p:nvPr userDrawn="1"/>
          </p:nvSpPr>
          <p:spPr bwMode="auto">
            <a:xfrm>
              <a:off x="520" y="3928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4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4" h="921">
                  <a:moveTo>
                    <a:pt x="460" y="0"/>
                  </a:moveTo>
                  <a:lnTo>
                    <a:pt x="924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9" name="Freeform 51"/>
            <p:cNvSpPr>
              <a:spLocks/>
            </p:cNvSpPr>
            <p:nvPr userDrawn="1"/>
          </p:nvSpPr>
          <p:spPr bwMode="auto">
            <a:xfrm>
              <a:off x="520" y="3952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4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4" h="921">
                  <a:moveTo>
                    <a:pt x="460" y="0"/>
                  </a:moveTo>
                  <a:lnTo>
                    <a:pt x="924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0" name="Freeform 52"/>
            <p:cNvSpPr>
              <a:spLocks/>
            </p:cNvSpPr>
            <p:nvPr userDrawn="1"/>
          </p:nvSpPr>
          <p:spPr bwMode="auto">
            <a:xfrm>
              <a:off x="557" y="3914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1" name="Freeform 53"/>
            <p:cNvSpPr>
              <a:spLocks/>
            </p:cNvSpPr>
            <p:nvPr userDrawn="1"/>
          </p:nvSpPr>
          <p:spPr bwMode="auto">
            <a:xfrm>
              <a:off x="557" y="3965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2" name="Freeform 54"/>
            <p:cNvSpPr>
              <a:spLocks/>
            </p:cNvSpPr>
            <p:nvPr userDrawn="1"/>
          </p:nvSpPr>
          <p:spPr bwMode="auto">
            <a:xfrm>
              <a:off x="506" y="3914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4" y="461"/>
                </a:cxn>
                <a:cxn ang="0">
                  <a:pos x="464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4" h="921">
                  <a:moveTo>
                    <a:pt x="460" y="0"/>
                  </a:moveTo>
                  <a:lnTo>
                    <a:pt x="924" y="461"/>
                  </a:lnTo>
                  <a:lnTo>
                    <a:pt x="464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3" name="Freeform 55"/>
            <p:cNvSpPr>
              <a:spLocks/>
            </p:cNvSpPr>
            <p:nvPr userDrawn="1"/>
          </p:nvSpPr>
          <p:spPr bwMode="auto">
            <a:xfrm>
              <a:off x="506" y="3965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4" y="460"/>
                </a:cxn>
                <a:cxn ang="0">
                  <a:pos x="464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4" h="921">
                  <a:moveTo>
                    <a:pt x="460" y="0"/>
                  </a:moveTo>
                  <a:lnTo>
                    <a:pt x="924" y="460"/>
                  </a:lnTo>
                  <a:lnTo>
                    <a:pt x="464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4" name="Freeform 56"/>
            <p:cNvSpPr>
              <a:spLocks/>
            </p:cNvSpPr>
            <p:nvPr userDrawn="1"/>
          </p:nvSpPr>
          <p:spPr bwMode="auto">
            <a:xfrm>
              <a:off x="572" y="3899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4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4" h="921">
                  <a:moveTo>
                    <a:pt x="461" y="0"/>
                  </a:moveTo>
                  <a:lnTo>
                    <a:pt x="924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5" name="Freeform 57"/>
            <p:cNvSpPr>
              <a:spLocks/>
            </p:cNvSpPr>
            <p:nvPr userDrawn="1"/>
          </p:nvSpPr>
          <p:spPr bwMode="auto">
            <a:xfrm>
              <a:off x="572" y="3980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4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4" h="921">
                  <a:moveTo>
                    <a:pt x="461" y="0"/>
                  </a:moveTo>
                  <a:lnTo>
                    <a:pt x="924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6" name="Freeform 58"/>
            <p:cNvSpPr>
              <a:spLocks/>
            </p:cNvSpPr>
            <p:nvPr userDrawn="1"/>
          </p:nvSpPr>
          <p:spPr bwMode="auto">
            <a:xfrm>
              <a:off x="491" y="3899"/>
              <a:ext cx="18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20" y="460"/>
                </a:cxn>
                <a:cxn ang="0">
                  <a:pos x="459" y="921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20" h="921">
                  <a:moveTo>
                    <a:pt x="459" y="0"/>
                  </a:moveTo>
                  <a:lnTo>
                    <a:pt x="920" y="460"/>
                  </a:lnTo>
                  <a:lnTo>
                    <a:pt x="459" y="921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7" name="Freeform 59"/>
            <p:cNvSpPr>
              <a:spLocks/>
            </p:cNvSpPr>
            <p:nvPr userDrawn="1"/>
          </p:nvSpPr>
          <p:spPr bwMode="auto">
            <a:xfrm>
              <a:off x="491" y="3980"/>
              <a:ext cx="18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20" y="461"/>
                </a:cxn>
                <a:cxn ang="0">
                  <a:pos x="459" y="921"/>
                </a:cxn>
                <a:cxn ang="0">
                  <a:pos x="0" y="461"/>
                </a:cxn>
                <a:cxn ang="0">
                  <a:pos x="459" y="0"/>
                </a:cxn>
              </a:cxnLst>
              <a:rect l="0" t="0" r="r" b="b"/>
              <a:pathLst>
                <a:path w="920" h="921">
                  <a:moveTo>
                    <a:pt x="459" y="0"/>
                  </a:moveTo>
                  <a:lnTo>
                    <a:pt x="920" y="461"/>
                  </a:lnTo>
                  <a:lnTo>
                    <a:pt x="459" y="921"/>
                  </a:lnTo>
                  <a:lnTo>
                    <a:pt x="0" y="461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8" name="Freeform 60"/>
            <p:cNvSpPr>
              <a:spLocks/>
            </p:cNvSpPr>
            <p:nvPr userDrawn="1"/>
          </p:nvSpPr>
          <p:spPr bwMode="auto">
            <a:xfrm>
              <a:off x="588" y="3883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9" name="Freeform 61"/>
            <p:cNvSpPr>
              <a:spLocks/>
            </p:cNvSpPr>
            <p:nvPr userDrawn="1"/>
          </p:nvSpPr>
          <p:spPr bwMode="auto">
            <a:xfrm>
              <a:off x="588" y="3996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0" name="Freeform 62"/>
            <p:cNvSpPr>
              <a:spLocks/>
            </p:cNvSpPr>
            <p:nvPr userDrawn="1"/>
          </p:nvSpPr>
          <p:spPr bwMode="auto">
            <a:xfrm>
              <a:off x="475" y="3883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1" name="Freeform 63"/>
            <p:cNvSpPr>
              <a:spLocks/>
            </p:cNvSpPr>
            <p:nvPr userDrawn="1"/>
          </p:nvSpPr>
          <p:spPr bwMode="auto">
            <a:xfrm>
              <a:off x="475" y="3996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2" name="Freeform 64"/>
            <p:cNvSpPr>
              <a:spLocks/>
            </p:cNvSpPr>
            <p:nvPr userDrawn="1"/>
          </p:nvSpPr>
          <p:spPr bwMode="auto">
            <a:xfrm>
              <a:off x="605" y="3866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Freeform 65"/>
            <p:cNvSpPr>
              <a:spLocks/>
            </p:cNvSpPr>
            <p:nvPr userDrawn="1"/>
          </p:nvSpPr>
          <p:spPr bwMode="auto">
            <a:xfrm>
              <a:off x="605" y="4013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4" name="Freeform 66"/>
            <p:cNvSpPr>
              <a:spLocks/>
            </p:cNvSpPr>
            <p:nvPr userDrawn="1"/>
          </p:nvSpPr>
          <p:spPr bwMode="auto">
            <a:xfrm>
              <a:off x="458" y="3866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5" name="Freeform 67"/>
            <p:cNvSpPr>
              <a:spLocks/>
            </p:cNvSpPr>
            <p:nvPr userDrawn="1"/>
          </p:nvSpPr>
          <p:spPr bwMode="auto">
            <a:xfrm>
              <a:off x="458" y="4013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6" name="Freeform 68"/>
            <p:cNvSpPr>
              <a:spLocks/>
            </p:cNvSpPr>
            <p:nvPr userDrawn="1"/>
          </p:nvSpPr>
          <p:spPr bwMode="auto">
            <a:xfrm>
              <a:off x="624" y="3848"/>
              <a:ext cx="17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7" name="Freeform 69"/>
            <p:cNvSpPr>
              <a:spLocks/>
            </p:cNvSpPr>
            <p:nvPr userDrawn="1"/>
          </p:nvSpPr>
          <p:spPr bwMode="auto">
            <a:xfrm>
              <a:off x="624" y="4032"/>
              <a:ext cx="17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8" name="Freeform 70"/>
            <p:cNvSpPr>
              <a:spLocks/>
            </p:cNvSpPr>
            <p:nvPr userDrawn="1"/>
          </p:nvSpPr>
          <p:spPr bwMode="auto">
            <a:xfrm>
              <a:off x="440" y="3848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9" name="Freeform 71"/>
            <p:cNvSpPr>
              <a:spLocks/>
            </p:cNvSpPr>
            <p:nvPr userDrawn="1"/>
          </p:nvSpPr>
          <p:spPr bwMode="auto">
            <a:xfrm>
              <a:off x="440" y="4032"/>
              <a:ext cx="17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0" name="Freeform 72"/>
            <p:cNvSpPr>
              <a:spLocks/>
            </p:cNvSpPr>
            <p:nvPr userDrawn="1"/>
          </p:nvSpPr>
          <p:spPr bwMode="auto">
            <a:xfrm>
              <a:off x="643" y="3828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Freeform 73"/>
            <p:cNvSpPr>
              <a:spLocks/>
            </p:cNvSpPr>
            <p:nvPr userDrawn="1"/>
          </p:nvSpPr>
          <p:spPr bwMode="auto">
            <a:xfrm>
              <a:off x="643" y="4051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2" name="Freeform 74"/>
            <p:cNvSpPr>
              <a:spLocks/>
            </p:cNvSpPr>
            <p:nvPr userDrawn="1"/>
          </p:nvSpPr>
          <p:spPr bwMode="auto">
            <a:xfrm>
              <a:off x="420" y="3828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3" name="Freeform 75"/>
            <p:cNvSpPr>
              <a:spLocks/>
            </p:cNvSpPr>
            <p:nvPr userDrawn="1"/>
          </p:nvSpPr>
          <p:spPr bwMode="auto">
            <a:xfrm>
              <a:off x="420" y="4051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4" name="Freeform 76"/>
            <p:cNvSpPr>
              <a:spLocks/>
            </p:cNvSpPr>
            <p:nvPr userDrawn="1"/>
          </p:nvSpPr>
          <p:spPr bwMode="auto">
            <a:xfrm>
              <a:off x="574" y="3926"/>
              <a:ext cx="18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20" y="460"/>
                </a:cxn>
                <a:cxn ang="0">
                  <a:pos x="459" y="920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20" h="920">
                  <a:moveTo>
                    <a:pt x="459" y="0"/>
                  </a:moveTo>
                  <a:lnTo>
                    <a:pt x="920" y="460"/>
                  </a:lnTo>
                  <a:lnTo>
                    <a:pt x="459" y="920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5" name="Freeform 77"/>
            <p:cNvSpPr>
              <a:spLocks/>
            </p:cNvSpPr>
            <p:nvPr userDrawn="1"/>
          </p:nvSpPr>
          <p:spPr bwMode="auto">
            <a:xfrm>
              <a:off x="545" y="3897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6" name="Freeform 78"/>
            <p:cNvSpPr>
              <a:spLocks/>
            </p:cNvSpPr>
            <p:nvPr userDrawn="1"/>
          </p:nvSpPr>
          <p:spPr bwMode="auto">
            <a:xfrm>
              <a:off x="489" y="3926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19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19" h="920">
                  <a:moveTo>
                    <a:pt x="460" y="0"/>
                  </a:moveTo>
                  <a:lnTo>
                    <a:pt x="919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7" name="Freeform 79"/>
            <p:cNvSpPr>
              <a:spLocks/>
            </p:cNvSpPr>
            <p:nvPr userDrawn="1"/>
          </p:nvSpPr>
          <p:spPr bwMode="auto">
            <a:xfrm>
              <a:off x="545" y="3982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8" name="Freeform 80"/>
            <p:cNvSpPr>
              <a:spLocks/>
            </p:cNvSpPr>
            <p:nvPr userDrawn="1"/>
          </p:nvSpPr>
          <p:spPr bwMode="auto">
            <a:xfrm>
              <a:off x="574" y="3953"/>
              <a:ext cx="18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20" y="460"/>
                </a:cxn>
                <a:cxn ang="0">
                  <a:pos x="459" y="920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20" h="920">
                  <a:moveTo>
                    <a:pt x="459" y="0"/>
                  </a:moveTo>
                  <a:lnTo>
                    <a:pt x="920" y="460"/>
                  </a:lnTo>
                  <a:lnTo>
                    <a:pt x="459" y="920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9" name="Freeform 81"/>
            <p:cNvSpPr>
              <a:spLocks/>
            </p:cNvSpPr>
            <p:nvPr userDrawn="1"/>
          </p:nvSpPr>
          <p:spPr bwMode="auto">
            <a:xfrm>
              <a:off x="518" y="3897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0">
                  <a:moveTo>
                    <a:pt x="460" y="0"/>
                  </a:moveTo>
                  <a:lnTo>
                    <a:pt x="920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0" name="Freeform 82"/>
            <p:cNvSpPr>
              <a:spLocks/>
            </p:cNvSpPr>
            <p:nvPr userDrawn="1"/>
          </p:nvSpPr>
          <p:spPr bwMode="auto">
            <a:xfrm>
              <a:off x="489" y="3953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19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19" h="920">
                  <a:moveTo>
                    <a:pt x="460" y="0"/>
                  </a:moveTo>
                  <a:lnTo>
                    <a:pt x="919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1" name="Freeform 83"/>
            <p:cNvSpPr>
              <a:spLocks/>
            </p:cNvSpPr>
            <p:nvPr userDrawn="1"/>
          </p:nvSpPr>
          <p:spPr bwMode="auto">
            <a:xfrm>
              <a:off x="518" y="3982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0">
                  <a:moveTo>
                    <a:pt x="460" y="0"/>
                  </a:moveTo>
                  <a:lnTo>
                    <a:pt x="920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2" name="Freeform 84"/>
            <p:cNvSpPr>
              <a:spLocks/>
            </p:cNvSpPr>
            <p:nvPr userDrawn="1"/>
          </p:nvSpPr>
          <p:spPr bwMode="auto">
            <a:xfrm>
              <a:off x="591" y="3911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3" name="Freeform 85"/>
            <p:cNvSpPr>
              <a:spLocks/>
            </p:cNvSpPr>
            <p:nvPr userDrawn="1"/>
          </p:nvSpPr>
          <p:spPr bwMode="auto">
            <a:xfrm>
              <a:off x="560" y="3880"/>
              <a:ext cx="18" cy="18"/>
            </a:xfrm>
            <a:custGeom>
              <a:avLst/>
              <a:gdLst/>
              <a:ahLst/>
              <a:cxnLst>
                <a:cxn ang="0">
                  <a:pos x="465" y="0"/>
                </a:cxn>
                <a:cxn ang="0">
                  <a:pos x="925" y="460"/>
                </a:cxn>
                <a:cxn ang="0">
                  <a:pos x="465" y="919"/>
                </a:cxn>
                <a:cxn ang="0">
                  <a:pos x="0" y="460"/>
                </a:cxn>
                <a:cxn ang="0">
                  <a:pos x="465" y="0"/>
                </a:cxn>
              </a:cxnLst>
              <a:rect l="0" t="0" r="r" b="b"/>
              <a:pathLst>
                <a:path w="925" h="919">
                  <a:moveTo>
                    <a:pt x="465" y="0"/>
                  </a:moveTo>
                  <a:lnTo>
                    <a:pt x="925" y="460"/>
                  </a:lnTo>
                  <a:lnTo>
                    <a:pt x="465" y="919"/>
                  </a:lnTo>
                  <a:lnTo>
                    <a:pt x="0" y="460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4" name="Freeform 86"/>
            <p:cNvSpPr>
              <a:spLocks/>
            </p:cNvSpPr>
            <p:nvPr userDrawn="1"/>
          </p:nvSpPr>
          <p:spPr bwMode="auto">
            <a:xfrm>
              <a:off x="472" y="3911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5" name="Freeform 87"/>
            <p:cNvSpPr>
              <a:spLocks/>
            </p:cNvSpPr>
            <p:nvPr userDrawn="1"/>
          </p:nvSpPr>
          <p:spPr bwMode="auto">
            <a:xfrm>
              <a:off x="560" y="3999"/>
              <a:ext cx="18" cy="18"/>
            </a:xfrm>
            <a:custGeom>
              <a:avLst/>
              <a:gdLst/>
              <a:ahLst/>
              <a:cxnLst>
                <a:cxn ang="0">
                  <a:pos x="465" y="0"/>
                </a:cxn>
                <a:cxn ang="0">
                  <a:pos x="925" y="459"/>
                </a:cxn>
                <a:cxn ang="0">
                  <a:pos x="465" y="919"/>
                </a:cxn>
                <a:cxn ang="0">
                  <a:pos x="0" y="459"/>
                </a:cxn>
                <a:cxn ang="0">
                  <a:pos x="465" y="0"/>
                </a:cxn>
              </a:cxnLst>
              <a:rect l="0" t="0" r="r" b="b"/>
              <a:pathLst>
                <a:path w="925" h="919">
                  <a:moveTo>
                    <a:pt x="465" y="0"/>
                  </a:moveTo>
                  <a:lnTo>
                    <a:pt x="925" y="459"/>
                  </a:lnTo>
                  <a:lnTo>
                    <a:pt x="465" y="919"/>
                  </a:lnTo>
                  <a:lnTo>
                    <a:pt x="0" y="459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6" name="Freeform 88"/>
            <p:cNvSpPr>
              <a:spLocks/>
            </p:cNvSpPr>
            <p:nvPr userDrawn="1"/>
          </p:nvSpPr>
          <p:spPr bwMode="auto">
            <a:xfrm>
              <a:off x="591" y="3968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7" name="Freeform 89"/>
            <p:cNvSpPr>
              <a:spLocks/>
            </p:cNvSpPr>
            <p:nvPr userDrawn="1"/>
          </p:nvSpPr>
          <p:spPr bwMode="auto">
            <a:xfrm>
              <a:off x="503" y="3880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19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19">
                  <a:moveTo>
                    <a:pt x="460" y="0"/>
                  </a:moveTo>
                  <a:lnTo>
                    <a:pt x="921" y="460"/>
                  </a:lnTo>
                  <a:lnTo>
                    <a:pt x="460" y="919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8" name="Freeform 90"/>
            <p:cNvSpPr>
              <a:spLocks/>
            </p:cNvSpPr>
            <p:nvPr userDrawn="1"/>
          </p:nvSpPr>
          <p:spPr bwMode="auto">
            <a:xfrm>
              <a:off x="472" y="3968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9" name="Freeform 91"/>
            <p:cNvSpPr>
              <a:spLocks/>
            </p:cNvSpPr>
            <p:nvPr userDrawn="1"/>
          </p:nvSpPr>
          <p:spPr bwMode="auto">
            <a:xfrm>
              <a:off x="503" y="3999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59"/>
                </a:cxn>
                <a:cxn ang="0">
                  <a:pos x="460" y="919"/>
                </a:cxn>
                <a:cxn ang="0">
                  <a:pos x="0" y="459"/>
                </a:cxn>
                <a:cxn ang="0">
                  <a:pos x="460" y="0"/>
                </a:cxn>
              </a:cxnLst>
              <a:rect l="0" t="0" r="r" b="b"/>
              <a:pathLst>
                <a:path w="921" h="919">
                  <a:moveTo>
                    <a:pt x="460" y="0"/>
                  </a:moveTo>
                  <a:lnTo>
                    <a:pt x="921" y="459"/>
                  </a:lnTo>
                  <a:lnTo>
                    <a:pt x="460" y="919"/>
                  </a:lnTo>
                  <a:lnTo>
                    <a:pt x="0" y="459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0" name="Freeform 92"/>
            <p:cNvSpPr>
              <a:spLocks/>
            </p:cNvSpPr>
            <p:nvPr userDrawn="1"/>
          </p:nvSpPr>
          <p:spPr bwMode="auto">
            <a:xfrm>
              <a:off x="609" y="3895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1" name="Freeform 93"/>
            <p:cNvSpPr>
              <a:spLocks/>
            </p:cNvSpPr>
            <p:nvPr userDrawn="1"/>
          </p:nvSpPr>
          <p:spPr bwMode="auto">
            <a:xfrm>
              <a:off x="577" y="3862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0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0" h="920">
                  <a:moveTo>
                    <a:pt x="461" y="0"/>
                  </a:moveTo>
                  <a:lnTo>
                    <a:pt x="920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2" name="Freeform 94"/>
            <p:cNvSpPr>
              <a:spLocks/>
            </p:cNvSpPr>
            <p:nvPr userDrawn="1"/>
          </p:nvSpPr>
          <p:spPr bwMode="auto">
            <a:xfrm>
              <a:off x="454" y="3895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4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4" h="921">
                  <a:moveTo>
                    <a:pt x="460" y="0"/>
                  </a:moveTo>
                  <a:lnTo>
                    <a:pt x="924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3" name="Freeform 95"/>
            <p:cNvSpPr>
              <a:spLocks/>
            </p:cNvSpPr>
            <p:nvPr userDrawn="1"/>
          </p:nvSpPr>
          <p:spPr bwMode="auto">
            <a:xfrm>
              <a:off x="577" y="4017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0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0" h="920">
                  <a:moveTo>
                    <a:pt x="461" y="0"/>
                  </a:moveTo>
                  <a:lnTo>
                    <a:pt x="920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4" name="Freeform 96"/>
            <p:cNvSpPr>
              <a:spLocks/>
            </p:cNvSpPr>
            <p:nvPr userDrawn="1"/>
          </p:nvSpPr>
          <p:spPr bwMode="auto">
            <a:xfrm>
              <a:off x="609" y="3985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5" name="Freeform 97"/>
            <p:cNvSpPr>
              <a:spLocks/>
            </p:cNvSpPr>
            <p:nvPr userDrawn="1"/>
          </p:nvSpPr>
          <p:spPr bwMode="auto">
            <a:xfrm>
              <a:off x="487" y="3862"/>
              <a:ext cx="17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20" y="460"/>
                </a:cxn>
                <a:cxn ang="0">
                  <a:pos x="459" y="920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20" h="920">
                  <a:moveTo>
                    <a:pt x="459" y="0"/>
                  </a:moveTo>
                  <a:lnTo>
                    <a:pt x="920" y="460"/>
                  </a:lnTo>
                  <a:lnTo>
                    <a:pt x="459" y="920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6" name="Freeform 98"/>
            <p:cNvSpPr>
              <a:spLocks/>
            </p:cNvSpPr>
            <p:nvPr userDrawn="1"/>
          </p:nvSpPr>
          <p:spPr bwMode="auto">
            <a:xfrm>
              <a:off x="454" y="3985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4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4" h="921">
                  <a:moveTo>
                    <a:pt x="460" y="0"/>
                  </a:moveTo>
                  <a:lnTo>
                    <a:pt x="924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7" name="Freeform 99"/>
            <p:cNvSpPr>
              <a:spLocks/>
            </p:cNvSpPr>
            <p:nvPr userDrawn="1"/>
          </p:nvSpPr>
          <p:spPr bwMode="auto">
            <a:xfrm>
              <a:off x="487" y="4017"/>
              <a:ext cx="17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20" y="460"/>
                </a:cxn>
                <a:cxn ang="0">
                  <a:pos x="459" y="920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20" h="920">
                  <a:moveTo>
                    <a:pt x="459" y="0"/>
                  </a:moveTo>
                  <a:lnTo>
                    <a:pt x="920" y="460"/>
                  </a:lnTo>
                  <a:lnTo>
                    <a:pt x="459" y="920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8" name="Freeform 100"/>
            <p:cNvSpPr>
              <a:spLocks/>
            </p:cNvSpPr>
            <p:nvPr userDrawn="1"/>
          </p:nvSpPr>
          <p:spPr bwMode="auto">
            <a:xfrm>
              <a:off x="611" y="3925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9" name="Freeform 101"/>
            <p:cNvSpPr>
              <a:spLocks/>
            </p:cNvSpPr>
            <p:nvPr userDrawn="1"/>
          </p:nvSpPr>
          <p:spPr bwMode="auto">
            <a:xfrm>
              <a:off x="547" y="3860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5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5">
                  <a:moveTo>
                    <a:pt x="460" y="0"/>
                  </a:moveTo>
                  <a:lnTo>
                    <a:pt x="920" y="460"/>
                  </a:lnTo>
                  <a:lnTo>
                    <a:pt x="460" y="925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0" name="Freeform 102"/>
            <p:cNvSpPr>
              <a:spLocks/>
            </p:cNvSpPr>
            <p:nvPr userDrawn="1"/>
          </p:nvSpPr>
          <p:spPr bwMode="auto">
            <a:xfrm>
              <a:off x="452" y="3925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1" name="Freeform 103"/>
            <p:cNvSpPr>
              <a:spLocks/>
            </p:cNvSpPr>
            <p:nvPr userDrawn="1"/>
          </p:nvSpPr>
          <p:spPr bwMode="auto">
            <a:xfrm>
              <a:off x="547" y="4019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5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5">
                  <a:moveTo>
                    <a:pt x="460" y="0"/>
                  </a:moveTo>
                  <a:lnTo>
                    <a:pt x="920" y="461"/>
                  </a:lnTo>
                  <a:lnTo>
                    <a:pt x="460" y="925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" name="Freeform 104"/>
            <p:cNvSpPr>
              <a:spLocks/>
            </p:cNvSpPr>
            <p:nvPr userDrawn="1"/>
          </p:nvSpPr>
          <p:spPr bwMode="auto">
            <a:xfrm>
              <a:off x="611" y="3955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3" name="Freeform 105"/>
            <p:cNvSpPr>
              <a:spLocks/>
            </p:cNvSpPr>
            <p:nvPr userDrawn="1"/>
          </p:nvSpPr>
          <p:spPr bwMode="auto">
            <a:xfrm>
              <a:off x="517" y="3860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5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5">
                  <a:moveTo>
                    <a:pt x="460" y="0"/>
                  </a:moveTo>
                  <a:lnTo>
                    <a:pt x="920" y="460"/>
                  </a:lnTo>
                  <a:lnTo>
                    <a:pt x="460" y="925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" name="Freeform 106"/>
            <p:cNvSpPr>
              <a:spLocks/>
            </p:cNvSpPr>
            <p:nvPr userDrawn="1"/>
          </p:nvSpPr>
          <p:spPr bwMode="auto">
            <a:xfrm>
              <a:off x="452" y="3955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" name="Freeform 107"/>
            <p:cNvSpPr>
              <a:spLocks/>
            </p:cNvSpPr>
            <p:nvPr userDrawn="1"/>
          </p:nvSpPr>
          <p:spPr bwMode="auto">
            <a:xfrm>
              <a:off x="517" y="4019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5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5">
                  <a:moveTo>
                    <a:pt x="460" y="0"/>
                  </a:moveTo>
                  <a:lnTo>
                    <a:pt x="920" y="461"/>
                  </a:lnTo>
                  <a:lnTo>
                    <a:pt x="460" y="925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6" name="Freeform 108"/>
            <p:cNvSpPr>
              <a:spLocks/>
            </p:cNvSpPr>
            <p:nvPr userDrawn="1"/>
          </p:nvSpPr>
          <p:spPr bwMode="auto">
            <a:xfrm>
              <a:off x="629" y="3877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7" name="Freeform 109"/>
            <p:cNvSpPr>
              <a:spLocks/>
            </p:cNvSpPr>
            <p:nvPr userDrawn="1"/>
          </p:nvSpPr>
          <p:spPr bwMode="auto">
            <a:xfrm>
              <a:off x="594" y="3843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8" name="Freeform 110"/>
            <p:cNvSpPr>
              <a:spLocks/>
            </p:cNvSpPr>
            <p:nvPr userDrawn="1"/>
          </p:nvSpPr>
          <p:spPr bwMode="auto">
            <a:xfrm>
              <a:off x="435" y="3877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9" name="Freeform 111"/>
            <p:cNvSpPr>
              <a:spLocks/>
            </p:cNvSpPr>
            <p:nvPr userDrawn="1"/>
          </p:nvSpPr>
          <p:spPr bwMode="auto">
            <a:xfrm>
              <a:off x="594" y="4037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0" name="Freeform 112"/>
            <p:cNvSpPr>
              <a:spLocks/>
            </p:cNvSpPr>
            <p:nvPr userDrawn="1"/>
          </p:nvSpPr>
          <p:spPr bwMode="auto">
            <a:xfrm>
              <a:off x="629" y="4002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1" name="Freeform 113"/>
            <p:cNvSpPr>
              <a:spLocks/>
            </p:cNvSpPr>
            <p:nvPr userDrawn="1"/>
          </p:nvSpPr>
          <p:spPr bwMode="auto">
            <a:xfrm>
              <a:off x="469" y="3843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2" name="Freeform 114"/>
            <p:cNvSpPr>
              <a:spLocks/>
            </p:cNvSpPr>
            <p:nvPr userDrawn="1"/>
          </p:nvSpPr>
          <p:spPr bwMode="auto">
            <a:xfrm>
              <a:off x="435" y="4002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21">
                  <a:moveTo>
                    <a:pt x="460" y="0"/>
                  </a:moveTo>
                  <a:lnTo>
                    <a:pt x="920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3" name="Freeform 115"/>
            <p:cNvSpPr>
              <a:spLocks/>
            </p:cNvSpPr>
            <p:nvPr userDrawn="1"/>
          </p:nvSpPr>
          <p:spPr bwMode="auto">
            <a:xfrm>
              <a:off x="469" y="4037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4" name="Freeform 116"/>
            <p:cNvSpPr>
              <a:spLocks/>
            </p:cNvSpPr>
            <p:nvPr userDrawn="1"/>
          </p:nvSpPr>
          <p:spPr bwMode="auto">
            <a:xfrm>
              <a:off x="631" y="3908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5" name="Freeform 117"/>
            <p:cNvSpPr>
              <a:spLocks/>
            </p:cNvSpPr>
            <p:nvPr userDrawn="1"/>
          </p:nvSpPr>
          <p:spPr bwMode="auto">
            <a:xfrm>
              <a:off x="563" y="3840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6" name="Freeform 118"/>
            <p:cNvSpPr>
              <a:spLocks/>
            </p:cNvSpPr>
            <p:nvPr userDrawn="1"/>
          </p:nvSpPr>
          <p:spPr bwMode="auto">
            <a:xfrm>
              <a:off x="432" y="3908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7" name="Freeform 119"/>
            <p:cNvSpPr>
              <a:spLocks/>
            </p:cNvSpPr>
            <p:nvPr userDrawn="1"/>
          </p:nvSpPr>
          <p:spPr bwMode="auto">
            <a:xfrm>
              <a:off x="563" y="4040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8" name="Freeform 120"/>
            <p:cNvSpPr>
              <a:spLocks/>
            </p:cNvSpPr>
            <p:nvPr userDrawn="1"/>
          </p:nvSpPr>
          <p:spPr bwMode="auto">
            <a:xfrm>
              <a:off x="631" y="3971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9" name="Freeform 121"/>
            <p:cNvSpPr>
              <a:spLocks/>
            </p:cNvSpPr>
            <p:nvPr userDrawn="1"/>
          </p:nvSpPr>
          <p:spPr bwMode="auto">
            <a:xfrm>
              <a:off x="500" y="3840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0" name="Freeform 122"/>
            <p:cNvSpPr>
              <a:spLocks/>
            </p:cNvSpPr>
            <p:nvPr userDrawn="1"/>
          </p:nvSpPr>
          <p:spPr bwMode="auto">
            <a:xfrm>
              <a:off x="432" y="3971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1" name="Freeform 123"/>
            <p:cNvSpPr>
              <a:spLocks/>
            </p:cNvSpPr>
            <p:nvPr userDrawn="1"/>
          </p:nvSpPr>
          <p:spPr bwMode="auto">
            <a:xfrm>
              <a:off x="500" y="4040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2" name="Freeform 124"/>
            <p:cNvSpPr>
              <a:spLocks/>
            </p:cNvSpPr>
            <p:nvPr userDrawn="1"/>
          </p:nvSpPr>
          <p:spPr bwMode="auto">
            <a:xfrm>
              <a:off x="649" y="3859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19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60"/>
                  </a:lnTo>
                  <a:lnTo>
                    <a:pt x="460" y="919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3" name="Freeform 125"/>
            <p:cNvSpPr>
              <a:spLocks/>
            </p:cNvSpPr>
            <p:nvPr userDrawn="1"/>
          </p:nvSpPr>
          <p:spPr bwMode="auto">
            <a:xfrm>
              <a:off x="613" y="3822"/>
              <a:ext cx="17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19" y="461"/>
                </a:cxn>
                <a:cxn ang="0">
                  <a:pos x="459" y="921"/>
                </a:cxn>
                <a:cxn ang="0">
                  <a:pos x="0" y="461"/>
                </a:cxn>
                <a:cxn ang="0">
                  <a:pos x="459" y="0"/>
                </a:cxn>
              </a:cxnLst>
              <a:rect l="0" t="0" r="r" b="b"/>
              <a:pathLst>
                <a:path w="919" h="921">
                  <a:moveTo>
                    <a:pt x="459" y="0"/>
                  </a:moveTo>
                  <a:lnTo>
                    <a:pt x="919" y="461"/>
                  </a:lnTo>
                  <a:lnTo>
                    <a:pt x="459" y="921"/>
                  </a:lnTo>
                  <a:lnTo>
                    <a:pt x="0" y="461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4" name="Freeform 126"/>
            <p:cNvSpPr>
              <a:spLocks/>
            </p:cNvSpPr>
            <p:nvPr userDrawn="1"/>
          </p:nvSpPr>
          <p:spPr bwMode="auto">
            <a:xfrm>
              <a:off x="414" y="3859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19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60"/>
                  </a:lnTo>
                  <a:lnTo>
                    <a:pt x="460" y="919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5" name="Freeform 127"/>
            <p:cNvSpPr>
              <a:spLocks/>
            </p:cNvSpPr>
            <p:nvPr userDrawn="1"/>
          </p:nvSpPr>
          <p:spPr bwMode="auto">
            <a:xfrm>
              <a:off x="613" y="4057"/>
              <a:ext cx="17" cy="18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19" y="460"/>
                </a:cxn>
                <a:cxn ang="0">
                  <a:pos x="459" y="921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19" h="921">
                  <a:moveTo>
                    <a:pt x="459" y="0"/>
                  </a:moveTo>
                  <a:lnTo>
                    <a:pt x="919" y="460"/>
                  </a:lnTo>
                  <a:lnTo>
                    <a:pt x="459" y="921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6" name="Freeform 128"/>
            <p:cNvSpPr>
              <a:spLocks/>
            </p:cNvSpPr>
            <p:nvPr userDrawn="1"/>
          </p:nvSpPr>
          <p:spPr bwMode="auto">
            <a:xfrm>
              <a:off x="649" y="4021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59"/>
                </a:cxn>
                <a:cxn ang="0">
                  <a:pos x="460" y="919"/>
                </a:cxn>
                <a:cxn ang="0">
                  <a:pos x="0" y="459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59"/>
                  </a:lnTo>
                  <a:lnTo>
                    <a:pt x="460" y="919"/>
                  </a:lnTo>
                  <a:lnTo>
                    <a:pt x="0" y="459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7" name="Freeform 129"/>
            <p:cNvSpPr>
              <a:spLocks/>
            </p:cNvSpPr>
            <p:nvPr userDrawn="1"/>
          </p:nvSpPr>
          <p:spPr bwMode="auto">
            <a:xfrm>
              <a:off x="451" y="3822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19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19" h="921">
                  <a:moveTo>
                    <a:pt x="460" y="0"/>
                  </a:moveTo>
                  <a:lnTo>
                    <a:pt x="919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8" name="Freeform 130"/>
            <p:cNvSpPr>
              <a:spLocks/>
            </p:cNvSpPr>
            <p:nvPr userDrawn="1"/>
          </p:nvSpPr>
          <p:spPr bwMode="auto">
            <a:xfrm>
              <a:off x="414" y="4021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59"/>
                </a:cxn>
                <a:cxn ang="0">
                  <a:pos x="460" y="919"/>
                </a:cxn>
                <a:cxn ang="0">
                  <a:pos x="0" y="459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59"/>
                  </a:lnTo>
                  <a:lnTo>
                    <a:pt x="460" y="919"/>
                  </a:lnTo>
                  <a:lnTo>
                    <a:pt x="0" y="459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9" name="Freeform 131"/>
            <p:cNvSpPr>
              <a:spLocks/>
            </p:cNvSpPr>
            <p:nvPr userDrawn="1"/>
          </p:nvSpPr>
          <p:spPr bwMode="auto">
            <a:xfrm>
              <a:off x="451" y="4057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19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19" h="921">
                  <a:moveTo>
                    <a:pt x="460" y="0"/>
                  </a:moveTo>
                  <a:lnTo>
                    <a:pt x="919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0" name="Freeform 132"/>
            <p:cNvSpPr>
              <a:spLocks/>
            </p:cNvSpPr>
            <p:nvPr userDrawn="1"/>
          </p:nvSpPr>
          <p:spPr bwMode="auto">
            <a:xfrm>
              <a:off x="653" y="3891"/>
              <a:ext cx="18" cy="17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19" y="460"/>
                </a:cxn>
                <a:cxn ang="0">
                  <a:pos x="459" y="921"/>
                </a:cxn>
                <a:cxn ang="0">
                  <a:pos x="0" y="460"/>
                </a:cxn>
                <a:cxn ang="0">
                  <a:pos x="459" y="0"/>
                </a:cxn>
              </a:cxnLst>
              <a:rect l="0" t="0" r="r" b="b"/>
              <a:pathLst>
                <a:path w="919" h="921">
                  <a:moveTo>
                    <a:pt x="459" y="0"/>
                  </a:moveTo>
                  <a:lnTo>
                    <a:pt x="919" y="460"/>
                  </a:lnTo>
                  <a:lnTo>
                    <a:pt x="459" y="921"/>
                  </a:lnTo>
                  <a:lnTo>
                    <a:pt x="0" y="46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1" name="Freeform 133"/>
            <p:cNvSpPr>
              <a:spLocks/>
            </p:cNvSpPr>
            <p:nvPr userDrawn="1"/>
          </p:nvSpPr>
          <p:spPr bwMode="auto">
            <a:xfrm>
              <a:off x="581" y="3818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2" name="Freeform 134"/>
            <p:cNvSpPr>
              <a:spLocks/>
            </p:cNvSpPr>
            <p:nvPr userDrawn="1"/>
          </p:nvSpPr>
          <p:spPr bwMode="auto">
            <a:xfrm>
              <a:off x="410" y="3891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19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19" h="921">
                  <a:moveTo>
                    <a:pt x="460" y="0"/>
                  </a:moveTo>
                  <a:lnTo>
                    <a:pt x="919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3" name="Freeform 135"/>
            <p:cNvSpPr>
              <a:spLocks/>
            </p:cNvSpPr>
            <p:nvPr userDrawn="1"/>
          </p:nvSpPr>
          <p:spPr bwMode="auto">
            <a:xfrm>
              <a:off x="581" y="4061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4" name="Freeform 136"/>
            <p:cNvSpPr>
              <a:spLocks/>
            </p:cNvSpPr>
            <p:nvPr userDrawn="1"/>
          </p:nvSpPr>
          <p:spPr bwMode="auto">
            <a:xfrm>
              <a:off x="653" y="3989"/>
              <a:ext cx="18" cy="17"/>
            </a:xfrm>
            <a:custGeom>
              <a:avLst/>
              <a:gdLst/>
              <a:ahLst/>
              <a:cxnLst>
                <a:cxn ang="0">
                  <a:pos x="459" y="0"/>
                </a:cxn>
                <a:cxn ang="0">
                  <a:pos x="919" y="461"/>
                </a:cxn>
                <a:cxn ang="0">
                  <a:pos x="459" y="921"/>
                </a:cxn>
                <a:cxn ang="0">
                  <a:pos x="0" y="461"/>
                </a:cxn>
                <a:cxn ang="0">
                  <a:pos x="459" y="0"/>
                </a:cxn>
              </a:cxnLst>
              <a:rect l="0" t="0" r="r" b="b"/>
              <a:pathLst>
                <a:path w="919" h="921">
                  <a:moveTo>
                    <a:pt x="459" y="0"/>
                  </a:moveTo>
                  <a:lnTo>
                    <a:pt x="919" y="461"/>
                  </a:lnTo>
                  <a:lnTo>
                    <a:pt x="459" y="921"/>
                  </a:lnTo>
                  <a:lnTo>
                    <a:pt x="0" y="461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5" name="Freeform 137"/>
            <p:cNvSpPr>
              <a:spLocks/>
            </p:cNvSpPr>
            <p:nvPr userDrawn="1"/>
          </p:nvSpPr>
          <p:spPr bwMode="auto">
            <a:xfrm>
              <a:off x="483" y="3818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6" name="Freeform 138"/>
            <p:cNvSpPr>
              <a:spLocks/>
            </p:cNvSpPr>
            <p:nvPr userDrawn="1"/>
          </p:nvSpPr>
          <p:spPr bwMode="auto">
            <a:xfrm>
              <a:off x="410" y="3989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19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19" h="921">
                  <a:moveTo>
                    <a:pt x="460" y="0"/>
                  </a:moveTo>
                  <a:lnTo>
                    <a:pt x="919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7" name="Freeform 139"/>
            <p:cNvSpPr>
              <a:spLocks/>
            </p:cNvSpPr>
            <p:nvPr userDrawn="1"/>
          </p:nvSpPr>
          <p:spPr bwMode="auto">
            <a:xfrm>
              <a:off x="483" y="4061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8" name="Freeform 140"/>
            <p:cNvSpPr>
              <a:spLocks/>
            </p:cNvSpPr>
            <p:nvPr userDrawn="1"/>
          </p:nvSpPr>
          <p:spPr bwMode="auto">
            <a:xfrm>
              <a:off x="655" y="3923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9" name="Freeform 141"/>
            <p:cNvSpPr>
              <a:spLocks/>
            </p:cNvSpPr>
            <p:nvPr userDrawn="1"/>
          </p:nvSpPr>
          <p:spPr bwMode="auto">
            <a:xfrm>
              <a:off x="548" y="3816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19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60"/>
                  </a:lnTo>
                  <a:lnTo>
                    <a:pt x="460" y="919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0" name="Freeform 142"/>
            <p:cNvSpPr>
              <a:spLocks/>
            </p:cNvSpPr>
            <p:nvPr userDrawn="1"/>
          </p:nvSpPr>
          <p:spPr bwMode="auto">
            <a:xfrm>
              <a:off x="408" y="3923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1" name="Freeform 143"/>
            <p:cNvSpPr>
              <a:spLocks/>
            </p:cNvSpPr>
            <p:nvPr userDrawn="1"/>
          </p:nvSpPr>
          <p:spPr bwMode="auto">
            <a:xfrm>
              <a:off x="548" y="4063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59"/>
                </a:cxn>
                <a:cxn ang="0">
                  <a:pos x="460" y="919"/>
                </a:cxn>
                <a:cxn ang="0">
                  <a:pos x="0" y="459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59"/>
                  </a:lnTo>
                  <a:lnTo>
                    <a:pt x="460" y="919"/>
                  </a:lnTo>
                  <a:lnTo>
                    <a:pt x="0" y="459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2" name="Freeform 144"/>
            <p:cNvSpPr>
              <a:spLocks/>
            </p:cNvSpPr>
            <p:nvPr userDrawn="1"/>
          </p:nvSpPr>
          <p:spPr bwMode="auto">
            <a:xfrm>
              <a:off x="655" y="3956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3" name="Freeform 145"/>
            <p:cNvSpPr>
              <a:spLocks/>
            </p:cNvSpPr>
            <p:nvPr userDrawn="1"/>
          </p:nvSpPr>
          <p:spPr bwMode="auto">
            <a:xfrm>
              <a:off x="515" y="3816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60"/>
                </a:cxn>
                <a:cxn ang="0">
                  <a:pos x="460" y="919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60"/>
                  </a:lnTo>
                  <a:lnTo>
                    <a:pt x="460" y="919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4" name="Freeform 146"/>
            <p:cNvSpPr>
              <a:spLocks/>
            </p:cNvSpPr>
            <p:nvPr userDrawn="1"/>
          </p:nvSpPr>
          <p:spPr bwMode="auto">
            <a:xfrm>
              <a:off x="408" y="3956"/>
              <a:ext cx="18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5" name="Freeform 147"/>
            <p:cNvSpPr>
              <a:spLocks/>
            </p:cNvSpPr>
            <p:nvPr userDrawn="1"/>
          </p:nvSpPr>
          <p:spPr bwMode="auto">
            <a:xfrm>
              <a:off x="515" y="4063"/>
              <a:ext cx="18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0" y="459"/>
                </a:cxn>
                <a:cxn ang="0">
                  <a:pos x="460" y="919"/>
                </a:cxn>
                <a:cxn ang="0">
                  <a:pos x="0" y="459"/>
                </a:cxn>
                <a:cxn ang="0">
                  <a:pos x="460" y="0"/>
                </a:cxn>
              </a:cxnLst>
              <a:rect l="0" t="0" r="r" b="b"/>
              <a:pathLst>
                <a:path w="920" h="919">
                  <a:moveTo>
                    <a:pt x="460" y="0"/>
                  </a:moveTo>
                  <a:lnTo>
                    <a:pt x="920" y="459"/>
                  </a:lnTo>
                  <a:lnTo>
                    <a:pt x="460" y="919"/>
                  </a:lnTo>
                  <a:lnTo>
                    <a:pt x="0" y="459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6" name="Freeform 148"/>
            <p:cNvSpPr>
              <a:spLocks/>
            </p:cNvSpPr>
            <p:nvPr userDrawn="1"/>
          </p:nvSpPr>
          <p:spPr bwMode="auto">
            <a:xfrm>
              <a:off x="676" y="3871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7" name="Freeform 149"/>
            <p:cNvSpPr>
              <a:spLocks/>
            </p:cNvSpPr>
            <p:nvPr userDrawn="1"/>
          </p:nvSpPr>
          <p:spPr bwMode="auto">
            <a:xfrm>
              <a:off x="600" y="3796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8" name="Freeform 150"/>
            <p:cNvSpPr>
              <a:spLocks/>
            </p:cNvSpPr>
            <p:nvPr userDrawn="1"/>
          </p:nvSpPr>
          <p:spPr bwMode="auto">
            <a:xfrm>
              <a:off x="388" y="3871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9" name="Freeform 151"/>
            <p:cNvSpPr>
              <a:spLocks/>
            </p:cNvSpPr>
            <p:nvPr userDrawn="1"/>
          </p:nvSpPr>
          <p:spPr bwMode="auto">
            <a:xfrm>
              <a:off x="600" y="4084"/>
              <a:ext cx="18" cy="17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1">
                  <a:moveTo>
                    <a:pt x="460" y="0"/>
                  </a:moveTo>
                  <a:lnTo>
                    <a:pt x="921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0" name="Freeform 152"/>
            <p:cNvSpPr>
              <a:spLocks/>
            </p:cNvSpPr>
            <p:nvPr userDrawn="1"/>
          </p:nvSpPr>
          <p:spPr bwMode="auto">
            <a:xfrm>
              <a:off x="676" y="4008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0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0">
                  <a:moveTo>
                    <a:pt x="461" y="0"/>
                  </a:moveTo>
                  <a:lnTo>
                    <a:pt x="921" y="460"/>
                  </a:lnTo>
                  <a:lnTo>
                    <a:pt x="461" y="920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1" name="Freeform 153"/>
            <p:cNvSpPr>
              <a:spLocks/>
            </p:cNvSpPr>
            <p:nvPr userDrawn="1"/>
          </p:nvSpPr>
          <p:spPr bwMode="auto">
            <a:xfrm>
              <a:off x="463" y="3796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2" name="Freeform 154"/>
            <p:cNvSpPr>
              <a:spLocks/>
            </p:cNvSpPr>
            <p:nvPr userDrawn="1"/>
          </p:nvSpPr>
          <p:spPr bwMode="auto">
            <a:xfrm>
              <a:off x="388" y="4008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1" y="460"/>
                </a:cxn>
                <a:cxn ang="0">
                  <a:pos x="460" y="920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1" h="920">
                  <a:moveTo>
                    <a:pt x="460" y="0"/>
                  </a:moveTo>
                  <a:lnTo>
                    <a:pt x="921" y="460"/>
                  </a:lnTo>
                  <a:lnTo>
                    <a:pt x="460" y="920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3" name="Freeform 155"/>
            <p:cNvSpPr>
              <a:spLocks/>
            </p:cNvSpPr>
            <p:nvPr userDrawn="1"/>
          </p:nvSpPr>
          <p:spPr bwMode="auto">
            <a:xfrm>
              <a:off x="463" y="4084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4" name="Freeform 156"/>
            <p:cNvSpPr>
              <a:spLocks/>
            </p:cNvSpPr>
            <p:nvPr userDrawn="1"/>
          </p:nvSpPr>
          <p:spPr bwMode="auto">
            <a:xfrm>
              <a:off x="679" y="3905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5" name="Freeform 157"/>
            <p:cNvSpPr>
              <a:spLocks/>
            </p:cNvSpPr>
            <p:nvPr userDrawn="1"/>
          </p:nvSpPr>
          <p:spPr bwMode="auto">
            <a:xfrm>
              <a:off x="566" y="3793"/>
              <a:ext cx="18" cy="17"/>
            </a:xfrm>
            <a:custGeom>
              <a:avLst/>
              <a:gdLst/>
              <a:ahLst/>
              <a:cxnLst>
                <a:cxn ang="0">
                  <a:pos x="464" y="0"/>
                </a:cxn>
                <a:cxn ang="0">
                  <a:pos x="925" y="460"/>
                </a:cxn>
                <a:cxn ang="0">
                  <a:pos x="464" y="921"/>
                </a:cxn>
                <a:cxn ang="0">
                  <a:pos x="0" y="460"/>
                </a:cxn>
                <a:cxn ang="0">
                  <a:pos x="464" y="0"/>
                </a:cxn>
              </a:cxnLst>
              <a:rect l="0" t="0" r="r" b="b"/>
              <a:pathLst>
                <a:path w="925" h="921">
                  <a:moveTo>
                    <a:pt x="464" y="0"/>
                  </a:moveTo>
                  <a:lnTo>
                    <a:pt x="925" y="460"/>
                  </a:lnTo>
                  <a:lnTo>
                    <a:pt x="464" y="921"/>
                  </a:lnTo>
                  <a:lnTo>
                    <a:pt x="0" y="46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6" name="Freeform 158"/>
            <p:cNvSpPr>
              <a:spLocks/>
            </p:cNvSpPr>
            <p:nvPr userDrawn="1"/>
          </p:nvSpPr>
          <p:spPr bwMode="auto">
            <a:xfrm>
              <a:off x="385" y="3905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5" y="461"/>
                </a:cxn>
                <a:cxn ang="0">
                  <a:pos x="460" y="921"/>
                </a:cxn>
                <a:cxn ang="0">
                  <a:pos x="0" y="461"/>
                </a:cxn>
                <a:cxn ang="0">
                  <a:pos x="460" y="0"/>
                </a:cxn>
              </a:cxnLst>
              <a:rect l="0" t="0" r="r" b="b"/>
              <a:pathLst>
                <a:path w="925" h="921">
                  <a:moveTo>
                    <a:pt x="460" y="0"/>
                  </a:moveTo>
                  <a:lnTo>
                    <a:pt x="925" y="461"/>
                  </a:lnTo>
                  <a:lnTo>
                    <a:pt x="460" y="921"/>
                  </a:lnTo>
                  <a:lnTo>
                    <a:pt x="0" y="461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7" name="Freeform 159"/>
            <p:cNvSpPr>
              <a:spLocks/>
            </p:cNvSpPr>
            <p:nvPr userDrawn="1"/>
          </p:nvSpPr>
          <p:spPr bwMode="auto">
            <a:xfrm>
              <a:off x="566" y="4087"/>
              <a:ext cx="18" cy="17"/>
            </a:xfrm>
            <a:custGeom>
              <a:avLst/>
              <a:gdLst/>
              <a:ahLst/>
              <a:cxnLst>
                <a:cxn ang="0">
                  <a:pos x="464" y="0"/>
                </a:cxn>
                <a:cxn ang="0">
                  <a:pos x="925" y="461"/>
                </a:cxn>
                <a:cxn ang="0">
                  <a:pos x="464" y="921"/>
                </a:cxn>
                <a:cxn ang="0">
                  <a:pos x="0" y="461"/>
                </a:cxn>
                <a:cxn ang="0">
                  <a:pos x="464" y="0"/>
                </a:cxn>
              </a:cxnLst>
              <a:rect l="0" t="0" r="r" b="b"/>
              <a:pathLst>
                <a:path w="925" h="921">
                  <a:moveTo>
                    <a:pt x="464" y="0"/>
                  </a:moveTo>
                  <a:lnTo>
                    <a:pt x="925" y="461"/>
                  </a:lnTo>
                  <a:lnTo>
                    <a:pt x="464" y="921"/>
                  </a:lnTo>
                  <a:lnTo>
                    <a:pt x="0" y="461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8" name="Freeform 160"/>
            <p:cNvSpPr>
              <a:spLocks/>
            </p:cNvSpPr>
            <p:nvPr userDrawn="1"/>
          </p:nvSpPr>
          <p:spPr bwMode="auto">
            <a:xfrm>
              <a:off x="679" y="3974"/>
              <a:ext cx="17" cy="18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9" name="Freeform 161"/>
            <p:cNvSpPr>
              <a:spLocks/>
            </p:cNvSpPr>
            <p:nvPr userDrawn="1"/>
          </p:nvSpPr>
          <p:spPr bwMode="auto">
            <a:xfrm>
              <a:off x="497" y="3793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0"/>
                </a:cxn>
                <a:cxn ang="0">
                  <a:pos x="461" y="921"/>
                </a:cxn>
                <a:cxn ang="0">
                  <a:pos x="0" y="460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0"/>
                  </a:lnTo>
                  <a:lnTo>
                    <a:pt x="461" y="921"/>
                  </a:lnTo>
                  <a:lnTo>
                    <a:pt x="0" y="46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0" name="Freeform 162"/>
            <p:cNvSpPr>
              <a:spLocks/>
            </p:cNvSpPr>
            <p:nvPr userDrawn="1"/>
          </p:nvSpPr>
          <p:spPr bwMode="auto">
            <a:xfrm>
              <a:off x="385" y="3974"/>
              <a:ext cx="17" cy="18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925" y="460"/>
                </a:cxn>
                <a:cxn ang="0">
                  <a:pos x="460" y="921"/>
                </a:cxn>
                <a:cxn ang="0">
                  <a:pos x="0" y="460"/>
                </a:cxn>
                <a:cxn ang="0">
                  <a:pos x="460" y="0"/>
                </a:cxn>
              </a:cxnLst>
              <a:rect l="0" t="0" r="r" b="b"/>
              <a:pathLst>
                <a:path w="925" h="921">
                  <a:moveTo>
                    <a:pt x="460" y="0"/>
                  </a:moveTo>
                  <a:lnTo>
                    <a:pt x="925" y="460"/>
                  </a:lnTo>
                  <a:lnTo>
                    <a:pt x="460" y="921"/>
                  </a:lnTo>
                  <a:lnTo>
                    <a:pt x="0" y="46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1" name="Freeform 163"/>
            <p:cNvSpPr>
              <a:spLocks/>
            </p:cNvSpPr>
            <p:nvPr userDrawn="1"/>
          </p:nvSpPr>
          <p:spPr bwMode="auto">
            <a:xfrm>
              <a:off x="497" y="4087"/>
              <a:ext cx="18" cy="17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921" y="461"/>
                </a:cxn>
                <a:cxn ang="0">
                  <a:pos x="461" y="921"/>
                </a:cxn>
                <a:cxn ang="0">
                  <a:pos x="0" y="461"/>
                </a:cxn>
                <a:cxn ang="0">
                  <a:pos x="461" y="0"/>
                </a:cxn>
              </a:cxnLst>
              <a:rect l="0" t="0" r="r" b="b"/>
              <a:pathLst>
                <a:path w="921" h="921">
                  <a:moveTo>
                    <a:pt x="461" y="0"/>
                  </a:moveTo>
                  <a:lnTo>
                    <a:pt x="921" y="461"/>
                  </a:lnTo>
                  <a:lnTo>
                    <a:pt x="461" y="921"/>
                  </a:lnTo>
                  <a:lnTo>
                    <a:pt x="0" y="461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222" name="Rectangle 174"/>
          <p:cNvSpPr>
            <a:spLocks noChangeArrowheads="1"/>
          </p:cNvSpPr>
          <p:nvPr/>
        </p:nvSpPr>
        <p:spPr bwMode="gray">
          <a:xfrm flipV="1">
            <a:off x="8793163" y="5899150"/>
            <a:ext cx="338137" cy="6508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lIns="78363" tIns="39181" rIns="78363" bIns="39181" anchor="ctr"/>
          <a:lstStyle/>
          <a:p>
            <a:pPr algn="ctr" defTabSz="784225" eaLnBrk="1" hangingPunct="1"/>
            <a:endParaRPr kumimoji="1" lang="en-US" sz="2100" dirty="0">
              <a:latin typeface="Tahoma" pitchFamily="34" charset="0"/>
            </a:endParaRPr>
          </a:p>
        </p:txBody>
      </p:sp>
      <p:grpSp>
        <p:nvGrpSpPr>
          <p:cNvPr id="2232" name="Group 184"/>
          <p:cNvGrpSpPr>
            <a:grpSpLocks/>
          </p:cNvGrpSpPr>
          <p:nvPr/>
        </p:nvGrpSpPr>
        <p:grpSpPr bwMode="auto">
          <a:xfrm>
            <a:off x="4647176" y="5894388"/>
            <a:ext cx="3639600" cy="63500"/>
            <a:chOff x="0" y="4332"/>
            <a:chExt cx="6115" cy="47"/>
          </a:xfrm>
        </p:grpSpPr>
        <p:sp>
          <p:nvSpPr>
            <p:cNvPr id="2229" name="Rectangle 181"/>
            <p:cNvSpPr>
              <a:spLocks noChangeArrowheads="1"/>
            </p:cNvSpPr>
            <p:nvPr userDrawn="1"/>
          </p:nvSpPr>
          <p:spPr bwMode="gray">
            <a:xfrm flipH="1" flipV="1">
              <a:off x="0" y="4332"/>
              <a:ext cx="2967" cy="47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tx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8363" tIns="39181" rIns="78363" bIns="39181" anchor="ctr"/>
            <a:lstStyle/>
            <a:p>
              <a:pPr algn="ctr" defTabSz="784225" eaLnBrk="1" hangingPunct="1"/>
              <a:endParaRPr kumimoji="1" lang="en-US" sz="2100" dirty="0">
                <a:latin typeface="Tahoma" pitchFamily="34" charset="0"/>
              </a:endParaRPr>
            </a:p>
          </p:txBody>
        </p:sp>
        <p:sp>
          <p:nvSpPr>
            <p:cNvPr id="2230" name="Rectangle 182"/>
            <p:cNvSpPr>
              <a:spLocks noChangeArrowheads="1"/>
            </p:cNvSpPr>
            <p:nvPr userDrawn="1"/>
          </p:nvSpPr>
          <p:spPr bwMode="gray">
            <a:xfrm flipH="1" flipV="1">
              <a:off x="2949" y="4332"/>
              <a:ext cx="3166" cy="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8363" tIns="39181" rIns="78363" bIns="39181" anchor="ctr"/>
            <a:lstStyle/>
            <a:p>
              <a:pPr algn="ctr" defTabSz="784225" eaLnBrk="1" hangingPunct="1"/>
              <a:endParaRPr kumimoji="1" lang="en-US" sz="2100" dirty="0">
                <a:latin typeface="Tahoma" pitchFamily="34" charset="0"/>
              </a:endParaRPr>
            </a:p>
          </p:txBody>
        </p:sp>
      </p:grpSp>
      <p:grpSp>
        <p:nvGrpSpPr>
          <p:cNvPr id="2235" name="Group 187"/>
          <p:cNvGrpSpPr>
            <a:grpSpLocks/>
          </p:cNvGrpSpPr>
          <p:nvPr/>
        </p:nvGrpSpPr>
        <p:grpSpPr bwMode="auto">
          <a:xfrm>
            <a:off x="1042988" y="1395399"/>
            <a:ext cx="3600000" cy="63500"/>
            <a:chOff x="960" y="2448"/>
            <a:chExt cx="4848" cy="48"/>
          </a:xfrm>
        </p:grpSpPr>
        <p:sp>
          <p:nvSpPr>
            <p:cNvPr id="2236" name="Rectangle 188"/>
            <p:cNvSpPr>
              <a:spLocks noChangeArrowheads="1"/>
            </p:cNvSpPr>
            <p:nvPr userDrawn="1"/>
          </p:nvSpPr>
          <p:spPr bwMode="gray">
            <a:xfrm flipV="1">
              <a:off x="3456" y="2448"/>
              <a:ext cx="2352" cy="48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8363" tIns="39181" rIns="78363" bIns="39181" anchor="ctr"/>
            <a:lstStyle/>
            <a:p>
              <a:pPr algn="ctr" defTabSz="784225" eaLnBrk="1" hangingPunct="1"/>
              <a:endParaRPr kumimoji="1" lang="en-US" sz="2100" dirty="0">
                <a:latin typeface="Tahoma" pitchFamily="34" charset="0"/>
              </a:endParaRPr>
            </a:p>
          </p:txBody>
        </p:sp>
        <p:sp>
          <p:nvSpPr>
            <p:cNvPr id="2237" name="Rectangle 189"/>
            <p:cNvSpPr>
              <a:spLocks noChangeArrowheads="1"/>
            </p:cNvSpPr>
            <p:nvPr userDrawn="1"/>
          </p:nvSpPr>
          <p:spPr bwMode="gray">
            <a:xfrm flipV="1">
              <a:off x="960" y="2448"/>
              <a:ext cx="2496" cy="4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lIns="78363" tIns="39181" rIns="78363" bIns="39181" anchor="ctr"/>
            <a:lstStyle/>
            <a:p>
              <a:pPr algn="ctr" defTabSz="784225" eaLnBrk="1" hangingPunct="1"/>
              <a:endParaRPr kumimoji="1" lang="en-US" sz="2100" dirty="0">
                <a:latin typeface="Tahoma" pitchFamily="34" charset="0"/>
              </a:endParaRPr>
            </a:p>
          </p:txBody>
        </p:sp>
      </p:grpSp>
      <p:sp>
        <p:nvSpPr>
          <p:cNvPr id="2238" name="Rectangle 190"/>
          <p:cNvSpPr>
            <a:spLocks noChangeArrowheads="1"/>
          </p:cNvSpPr>
          <p:nvPr/>
        </p:nvSpPr>
        <p:spPr bwMode="gray">
          <a:xfrm>
            <a:off x="12700" y="1395399"/>
            <a:ext cx="203200" cy="635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78363" tIns="39181" rIns="78363" bIns="39181" anchor="ctr"/>
          <a:lstStyle/>
          <a:p>
            <a:pPr algn="ctr" defTabSz="784225" eaLnBrk="1" hangingPunct="1"/>
            <a:endParaRPr kumimoji="1" lang="en-US" sz="2100" dirty="0">
              <a:latin typeface="Tahoma" pitchFamily="34" charset="0"/>
            </a:endParaRPr>
          </a:p>
        </p:txBody>
      </p:sp>
      <p:pic>
        <p:nvPicPr>
          <p:cNvPr id="2240" name="Picture 192" descr="NEXUS_Logo_P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1349362"/>
            <a:ext cx="763588" cy="1508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7" r:id="rId3"/>
    <p:sldLayoutId id="2147483655" r:id="rId4"/>
    <p:sldLayoutId id="2147483656" r:id="rId5"/>
  </p:sldLayoutIdLst>
  <p:hf hdr="0" ftr="0" dt="0"/>
  <p:txStyles>
    <p:titleStyle>
      <a:lvl1pPr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48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defRPr kumimoji="1" sz="2200" b="1">
          <a:solidFill>
            <a:schemeClr val="tx2"/>
          </a:solidFill>
          <a:latin typeface="Arial" charset="0"/>
        </a:defRPr>
      </a:lvl9pPr>
    </p:titleStyle>
    <p:bodyStyle>
      <a:lvl1pPr marL="244475" indent="-244475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  <a:cs typeface="+mn-cs"/>
        </a:defRPr>
      </a:lvl1pPr>
      <a:lvl2pPr marL="641350" indent="-230188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2pPr>
      <a:lvl3pPr marL="974725" indent="-168275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n"/>
        <a:defRPr kumimoji="1" sz="1800">
          <a:solidFill>
            <a:schemeClr val="tx1"/>
          </a:solidFill>
          <a:latin typeface="+mn-lt"/>
        </a:defRPr>
      </a:lvl3pPr>
      <a:lvl4pPr marL="1306513" indent="-168275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</a:defRPr>
      </a:lvl4pPr>
      <a:lvl5pPr marL="1633538" indent="-163513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n"/>
        <a:defRPr kumimoji="1" sz="800">
          <a:solidFill>
            <a:schemeClr val="tx1"/>
          </a:solidFill>
          <a:latin typeface="+mn-lt"/>
        </a:defRPr>
      </a:lvl5pPr>
      <a:lvl6pPr marL="2090738" indent="-163513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</a:defRPr>
      </a:lvl6pPr>
      <a:lvl7pPr marL="2547938" indent="-163513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</a:defRPr>
      </a:lvl7pPr>
      <a:lvl8pPr marL="3005138" indent="-163513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</a:defRPr>
      </a:lvl8pPr>
      <a:lvl9pPr marL="3462338" indent="-163513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n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857224" y="1285861"/>
            <a:ext cx="7429552" cy="1914540"/>
          </a:xfrm>
        </p:spPr>
        <p:txBody>
          <a:bodyPr/>
          <a:lstStyle/>
          <a:p>
            <a:r>
              <a:rPr lang="en-US" dirty="0" smtClean="0"/>
              <a:t>On a Generic Uncertainty Model</a:t>
            </a:r>
            <a:br>
              <a:rPr lang="en-US" dirty="0" smtClean="0"/>
            </a:b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Position Information</a:t>
            </a:r>
            <a:endParaRPr lang="en-US" dirty="0"/>
          </a:p>
        </p:txBody>
      </p:sp>
      <p:sp>
        <p:nvSpPr>
          <p:cNvPr id="6" name="Untertitel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u="sng" dirty="0" smtClean="0"/>
              <a:t>Ralph Lange</a:t>
            </a:r>
            <a:r>
              <a:rPr lang="de-DE" dirty="0" smtClean="0"/>
              <a:t>, Harald Weinschrott, Lars Geiger, André Blessing,</a:t>
            </a:r>
            <a:br>
              <a:rPr lang="de-DE" dirty="0" smtClean="0"/>
            </a:br>
            <a:r>
              <a:rPr lang="de-DE" dirty="0" smtClean="0"/>
              <a:t>Frank Dürr, Kurt Rothermel, Hinrich Schütze</a:t>
            </a:r>
          </a:p>
          <a:p>
            <a:r>
              <a:rPr lang="en-US" dirty="0" smtClean="0"/>
              <a:t>Collaborative Research Center 627 “Nexus”</a:t>
            </a:r>
            <a:br>
              <a:rPr lang="en-US" dirty="0" smtClean="0"/>
            </a:br>
            <a:r>
              <a:rPr lang="en-US" dirty="0" smtClean="0"/>
              <a:t>Universität Stuttgart, Germany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8"/>
          <p:cNvGrpSpPr/>
          <p:nvPr/>
        </p:nvGrpSpPr>
        <p:grpSpPr>
          <a:xfrm>
            <a:off x="7000892" y="2012369"/>
            <a:ext cx="1722660" cy="1565319"/>
            <a:chOff x="6539666" y="3863945"/>
            <a:chExt cx="1722660" cy="1565319"/>
          </a:xfrm>
        </p:grpSpPr>
        <p:sp>
          <p:nvSpPr>
            <p:cNvPr id="20" name="Freihandform 19"/>
            <p:cNvSpPr/>
            <p:nvPr/>
          </p:nvSpPr>
          <p:spPr bwMode="auto">
            <a:xfrm>
              <a:off x="6539666" y="3863945"/>
              <a:ext cx="1722660" cy="1555780"/>
            </a:xfrm>
            <a:custGeom>
              <a:avLst/>
              <a:gdLst>
                <a:gd name="connsiteX0" fmla="*/ 354013 w 2020094"/>
                <a:gd name="connsiteY0" fmla="*/ 534988 h 1758950"/>
                <a:gd name="connsiteX1" fmla="*/ 806450 w 2020094"/>
                <a:gd name="connsiteY1" fmla="*/ 106363 h 1758950"/>
                <a:gd name="connsiteX2" fmla="*/ 1397000 w 2020094"/>
                <a:gd name="connsiteY2" fmla="*/ 44450 h 1758950"/>
                <a:gd name="connsiteX3" fmla="*/ 1773238 w 2020094"/>
                <a:gd name="connsiteY3" fmla="*/ 373063 h 1758950"/>
                <a:gd name="connsiteX4" fmla="*/ 2006600 w 2020094"/>
                <a:gd name="connsiteY4" fmla="*/ 868363 h 1758950"/>
                <a:gd name="connsiteX5" fmla="*/ 1692275 w 2020094"/>
                <a:gd name="connsiteY5" fmla="*/ 1306513 h 1758950"/>
                <a:gd name="connsiteX6" fmla="*/ 1311275 w 2020094"/>
                <a:gd name="connsiteY6" fmla="*/ 1606550 h 1758950"/>
                <a:gd name="connsiteX7" fmla="*/ 735013 w 2020094"/>
                <a:gd name="connsiteY7" fmla="*/ 1739900 h 1758950"/>
                <a:gd name="connsiteX8" fmla="*/ 258763 w 2020094"/>
                <a:gd name="connsiteY8" fmla="*/ 1492250 h 1758950"/>
                <a:gd name="connsiteX9" fmla="*/ 15875 w 2020094"/>
                <a:gd name="connsiteY9" fmla="*/ 1139825 h 1758950"/>
                <a:gd name="connsiteX10" fmla="*/ 354013 w 2020094"/>
                <a:gd name="connsiteY10" fmla="*/ 534988 h 1758950"/>
                <a:gd name="connsiteX0" fmla="*/ 181128 w 1847209"/>
                <a:gd name="connsiteY0" fmla="*/ 534988 h 1758950"/>
                <a:gd name="connsiteX1" fmla="*/ 633565 w 1847209"/>
                <a:gd name="connsiteY1" fmla="*/ 106363 h 1758950"/>
                <a:gd name="connsiteX2" fmla="*/ 1224115 w 1847209"/>
                <a:gd name="connsiteY2" fmla="*/ 44450 h 1758950"/>
                <a:gd name="connsiteX3" fmla="*/ 1600353 w 1847209"/>
                <a:gd name="connsiteY3" fmla="*/ 373063 h 1758950"/>
                <a:gd name="connsiteX4" fmla="*/ 1833715 w 1847209"/>
                <a:gd name="connsiteY4" fmla="*/ 868363 h 1758950"/>
                <a:gd name="connsiteX5" fmla="*/ 1519390 w 1847209"/>
                <a:gd name="connsiteY5" fmla="*/ 1306513 h 1758950"/>
                <a:gd name="connsiteX6" fmla="*/ 1138390 w 1847209"/>
                <a:gd name="connsiteY6" fmla="*/ 1606550 h 1758950"/>
                <a:gd name="connsiteX7" fmla="*/ 562128 w 1847209"/>
                <a:gd name="connsiteY7" fmla="*/ 1739900 h 1758950"/>
                <a:gd name="connsiteX8" fmla="*/ 85878 w 1847209"/>
                <a:gd name="connsiteY8" fmla="*/ 1492250 h 1758950"/>
                <a:gd name="connsiteX9" fmla="*/ 46860 w 1847209"/>
                <a:gd name="connsiteY9" fmla="*/ 1139825 h 1758950"/>
                <a:gd name="connsiteX10" fmla="*/ 181128 w 1847209"/>
                <a:gd name="connsiteY10" fmla="*/ 534988 h 1758950"/>
                <a:gd name="connsiteX0" fmla="*/ 181128 w 1847209"/>
                <a:gd name="connsiteY0" fmla="*/ 486573 h 1710535"/>
                <a:gd name="connsiteX1" fmla="*/ 633565 w 1847209"/>
                <a:gd name="connsiteY1" fmla="*/ 57948 h 1710535"/>
                <a:gd name="connsiteX2" fmla="*/ 1224115 w 1847209"/>
                <a:gd name="connsiteY2" fmla="*/ 138887 h 1710535"/>
                <a:gd name="connsiteX3" fmla="*/ 1600353 w 1847209"/>
                <a:gd name="connsiteY3" fmla="*/ 324648 h 1710535"/>
                <a:gd name="connsiteX4" fmla="*/ 1833715 w 1847209"/>
                <a:gd name="connsiteY4" fmla="*/ 819948 h 1710535"/>
                <a:gd name="connsiteX5" fmla="*/ 1519390 w 1847209"/>
                <a:gd name="connsiteY5" fmla="*/ 1258098 h 1710535"/>
                <a:gd name="connsiteX6" fmla="*/ 1138390 w 1847209"/>
                <a:gd name="connsiteY6" fmla="*/ 1558135 h 1710535"/>
                <a:gd name="connsiteX7" fmla="*/ 562128 w 1847209"/>
                <a:gd name="connsiteY7" fmla="*/ 1691485 h 1710535"/>
                <a:gd name="connsiteX8" fmla="*/ 85878 w 1847209"/>
                <a:gd name="connsiteY8" fmla="*/ 1443835 h 1710535"/>
                <a:gd name="connsiteX9" fmla="*/ 46860 w 1847209"/>
                <a:gd name="connsiteY9" fmla="*/ 1091410 h 1710535"/>
                <a:gd name="connsiteX10" fmla="*/ 181128 w 1847209"/>
                <a:gd name="connsiteY10" fmla="*/ 486573 h 1710535"/>
                <a:gd name="connsiteX0" fmla="*/ 181128 w 1847209"/>
                <a:gd name="connsiteY0" fmla="*/ 368327 h 1592289"/>
                <a:gd name="connsiteX1" fmla="*/ 497601 w 1847209"/>
                <a:gd name="connsiteY1" fmla="*/ 82554 h 1592289"/>
                <a:gd name="connsiteX2" fmla="*/ 1224115 w 1847209"/>
                <a:gd name="connsiteY2" fmla="*/ 20641 h 1592289"/>
                <a:gd name="connsiteX3" fmla="*/ 1600353 w 1847209"/>
                <a:gd name="connsiteY3" fmla="*/ 206402 h 1592289"/>
                <a:gd name="connsiteX4" fmla="*/ 1833715 w 1847209"/>
                <a:gd name="connsiteY4" fmla="*/ 701702 h 1592289"/>
                <a:gd name="connsiteX5" fmla="*/ 1519390 w 1847209"/>
                <a:gd name="connsiteY5" fmla="*/ 1139852 h 1592289"/>
                <a:gd name="connsiteX6" fmla="*/ 1138390 w 1847209"/>
                <a:gd name="connsiteY6" fmla="*/ 1439889 h 1592289"/>
                <a:gd name="connsiteX7" fmla="*/ 562128 w 1847209"/>
                <a:gd name="connsiteY7" fmla="*/ 1573239 h 1592289"/>
                <a:gd name="connsiteX8" fmla="*/ 85878 w 1847209"/>
                <a:gd name="connsiteY8" fmla="*/ 1325589 h 1592289"/>
                <a:gd name="connsiteX9" fmla="*/ 46860 w 1847209"/>
                <a:gd name="connsiteY9" fmla="*/ 973164 h 1592289"/>
                <a:gd name="connsiteX10" fmla="*/ 181128 w 1847209"/>
                <a:gd name="connsiteY10" fmla="*/ 368327 h 1592289"/>
                <a:gd name="connsiteX0" fmla="*/ 181128 w 1842882"/>
                <a:gd name="connsiteY0" fmla="*/ 380230 h 1604192"/>
                <a:gd name="connsiteX1" fmla="*/ 497601 w 1842882"/>
                <a:gd name="connsiteY1" fmla="*/ 94457 h 1604192"/>
                <a:gd name="connsiteX2" fmla="*/ 1224115 w 1842882"/>
                <a:gd name="connsiteY2" fmla="*/ 32544 h 1604192"/>
                <a:gd name="connsiteX3" fmla="*/ 1464389 w 1842882"/>
                <a:gd name="connsiteY3" fmla="*/ 289719 h 1604192"/>
                <a:gd name="connsiteX4" fmla="*/ 1833715 w 1842882"/>
                <a:gd name="connsiteY4" fmla="*/ 713605 h 1604192"/>
                <a:gd name="connsiteX5" fmla="*/ 1519390 w 1842882"/>
                <a:gd name="connsiteY5" fmla="*/ 1151755 h 1604192"/>
                <a:gd name="connsiteX6" fmla="*/ 1138390 w 1842882"/>
                <a:gd name="connsiteY6" fmla="*/ 1451792 h 1604192"/>
                <a:gd name="connsiteX7" fmla="*/ 562128 w 1842882"/>
                <a:gd name="connsiteY7" fmla="*/ 1585142 h 1604192"/>
                <a:gd name="connsiteX8" fmla="*/ 85878 w 1842882"/>
                <a:gd name="connsiteY8" fmla="*/ 1337492 h 1604192"/>
                <a:gd name="connsiteX9" fmla="*/ 46860 w 1842882"/>
                <a:gd name="connsiteY9" fmla="*/ 985067 h 1604192"/>
                <a:gd name="connsiteX10" fmla="*/ 181128 w 1842882"/>
                <a:gd name="connsiteY10" fmla="*/ 380230 h 1604192"/>
                <a:gd name="connsiteX0" fmla="*/ 181128 w 1842882"/>
                <a:gd name="connsiteY0" fmla="*/ 331818 h 1555780"/>
                <a:gd name="connsiteX1" fmla="*/ 497601 w 1842882"/>
                <a:gd name="connsiteY1" fmla="*/ 46045 h 1555780"/>
                <a:gd name="connsiteX2" fmla="*/ 1020185 w 1842882"/>
                <a:gd name="connsiteY2" fmla="*/ 55546 h 1555780"/>
                <a:gd name="connsiteX3" fmla="*/ 1464389 w 1842882"/>
                <a:gd name="connsiteY3" fmla="*/ 241307 h 1555780"/>
                <a:gd name="connsiteX4" fmla="*/ 1833715 w 1842882"/>
                <a:gd name="connsiteY4" fmla="*/ 665193 h 1555780"/>
                <a:gd name="connsiteX5" fmla="*/ 1519390 w 1842882"/>
                <a:gd name="connsiteY5" fmla="*/ 1103343 h 1555780"/>
                <a:gd name="connsiteX6" fmla="*/ 1138390 w 1842882"/>
                <a:gd name="connsiteY6" fmla="*/ 1403380 h 1555780"/>
                <a:gd name="connsiteX7" fmla="*/ 562128 w 1842882"/>
                <a:gd name="connsiteY7" fmla="*/ 1536730 h 1555780"/>
                <a:gd name="connsiteX8" fmla="*/ 85878 w 1842882"/>
                <a:gd name="connsiteY8" fmla="*/ 1289080 h 1555780"/>
                <a:gd name="connsiteX9" fmla="*/ 46860 w 1842882"/>
                <a:gd name="connsiteY9" fmla="*/ 936655 h 1555780"/>
                <a:gd name="connsiteX10" fmla="*/ 181128 w 1842882"/>
                <a:gd name="connsiteY10" fmla="*/ 331818 h 1555780"/>
                <a:gd name="connsiteX0" fmla="*/ 181128 w 1638952"/>
                <a:gd name="connsiteY0" fmla="*/ 331818 h 1555780"/>
                <a:gd name="connsiteX1" fmla="*/ 497601 w 1638952"/>
                <a:gd name="connsiteY1" fmla="*/ 46045 h 1555780"/>
                <a:gd name="connsiteX2" fmla="*/ 1020185 w 1638952"/>
                <a:gd name="connsiteY2" fmla="*/ 55546 h 1555780"/>
                <a:gd name="connsiteX3" fmla="*/ 1464389 w 1638952"/>
                <a:gd name="connsiteY3" fmla="*/ 241307 h 1555780"/>
                <a:gd name="connsiteX4" fmla="*/ 1629785 w 1638952"/>
                <a:gd name="connsiteY4" fmla="*/ 665193 h 1555780"/>
                <a:gd name="connsiteX5" fmla="*/ 1519390 w 1638952"/>
                <a:gd name="connsiteY5" fmla="*/ 1103343 h 1555780"/>
                <a:gd name="connsiteX6" fmla="*/ 1138390 w 1638952"/>
                <a:gd name="connsiteY6" fmla="*/ 1403380 h 1555780"/>
                <a:gd name="connsiteX7" fmla="*/ 562128 w 1638952"/>
                <a:gd name="connsiteY7" fmla="*/ 1536730 h 1555780"/>
                <a:gd name="connsiteX8" fmla="*/ 85878 w 1638952"/>
                <a:gd name="connsiteY8" fmla="*/ 1289080 h 1555780"/>
                <a:gd name="connsiteX9" fmla="*/ 46860 w 1638952"/>
                <a:gd name="connsiteY9" fmla="*/ 936655 h 1555780"/>
                <a:gd name="connsiteX10" fmla="*/ 181128 w 1638952"/>
                <a:gd name="connsiteY10" fmla="*/ 331818 h 155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38952" h="1555780">
                  <a:moveTo>
                    <a:pt x="181128" y="331818"/>
                  </a:moveTo>
                  <a:cubicBezTo>
                    <a:pt x="256251" y="183383"/>
                    <a:pt x="357758" y="92090"/>
                    <a:pt x="497601" y="46045"/>
                  </a:cubicBezTo>
                  <a:cubicBezTo>
                    <a:pt x="637444" y="0"/>
                    <a:pt x="859054" y="23002"/>
                    <a:pt x="1020185" y="55546"/>
                  </a:cubicBezTo>
                  <a:cubicBezTo>
                    <a:pt x="1181316" y="88090"/>
                    <a:pt x="1362789" y="139699"/>
                    <a:pt x="1464389" y="241307"/>
                  </a:cubicBezTo>
                  <a:cubicBezTo>
                    <a:pt x="1565989" y="342915"/>
                    <a:pt x="1620618" y="521520"/>
                    <a:pt x="1629785" y="665193"/>
                  </a:cubicBezTo>
                  <a:cubicBezTo>
                    <a:pt x="1638952" y="808866"/>
                    <a:pt x="1601289" y="980312"/>
                    <a:pt x="1519390" y="1103343"/>
                  </a:cubicBezTo>
                  <a:cubicBezTo>
                    <a:pt x="1437491" y="1226374"/>
                    <a:pt x="1297934" y="1331149"/>
                    <a:pt x="1138390" y="1403380"/>
                  </a:cubicBezTo>
                  <a:cubicBezTo>
                    <a:pt x="978846" y="1475611"/>
                    <a:pt x="737547" y="1555780"/>
                    <a:pt x="562128" y="1536730"/>
                  </a:cubicBezTo>
                  <a:cubicBezTo>
                    <a:pt x="386709" y="1517680"/>
                    <a:pt x="171756" y="1389092"/>
                    <a:pt x="85878" y="1289080"/>
                  </a:cubicBezTo>
                  <a:cubicBezTo>
                    <a:pt x="0" y="1189068"/>
                    <a:pt x="30985" y="1095405"/>
                    <a:pt x="46860" y="936655"/>
                  </a:cubicBezTo>
                  <a:cubicBezTo>
                    <a:pt x="62735" y="777905"/>
                    <a:pt x="106005" y="480253"/>
                    <a:pt x="181128" y="3318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Gerade Verbindung 20"/>
            <p:cNvCxnSpPr>
              <a:stCxn id="20" idx="9"/>
              <a:endCxn id="20" idx="4"/>
            </p:cNvCxnSpPr>
            <p:nvPr/>
          </p:nvCxnSpPr>
          <p:spPr bwMode="auto">
            <a:xfrm flipV="1">
              <a:off x="6588919" y="4529138"/>
              <a:ext cx="1663772" cy="2714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Freihandform 21"/>
            <p:cNvSpPr/>
            <p:nvPr/>
          </p:nvSpPr>
          <p:spPr bwMode="auto">
            <a:xfrm>
              <a:off x="6827807" y="4104459"/>
              <a:ext cx="1196174" cy="1031104"/>
            </a:xfrm>
            <a:custGeom>
              <a:avLst/>
              <a:gdLst>
                <a:gd name="connsiteX0" fmla="*/ 420687 w 1434306"/>
                <a:gd name="connsiteY0" fmla="*/ 362744 h 1245394"/>
                <a:gd name="connsiteX1" fmla="*/ 901700 w 1434306"/>
                <a:gd name="connsiteY1" fmla="*/ 794 h 1245394"/>
                <a:gd name="connsiteX2" fmla="*/ 1273175 w 1434306"/>
                <a:gd name="connsiteY2" fmla="*/ 367506 h 1245394"/>
                <a:gd name="connsiteX3" fmla="*/ 1406525 w 1434306"/>
                <a:gd name="connsiteY3" fmla="*/ 662781 h 1245394"/>
                <a:gd name="connsiteX4" fmla="*/ 1106487 w 1434306"/>
                <a:gd name="connsiteY4" fmla="*/ 1124744 h 1245394"/>
                <a:gd name="connsiteX5" fmla="*/ 592137 w 1434306"/>
                <a:gd name="connsiteY5" fmla="*/ 1243806 h 1245394"/>
                <a:gd name="connsiteX6" fmla="*/ 268287 w 1434306"/>
                <a:gd name="connsiteY6" fmla="*/ 1115219 h 1245394"/>
                <a:gd name="connsiteX7" fmla="*/ 25400 w 1434306"/>
                <a:gd name="connsiteY7" fmla="*/ 772319 h 1245394"/>
                <a:gd name="connsiteX8" fmla="*/ 420687 w 1434306"/>
                <a:gd name="connsiteY8" fmla="*/ 362744 h 1245394"/>
                <a:gd name="connsiteX0" fmla="*/ 420687 w 1362836"/>
                <a:gd name="connsiteY0" fmla="*/ 362744 h 1245394"/>
                <a:gd name="connsiteX1" fmla="*/ 901700 w 1362836"/>
                <a:gd name="connsiteY1" fmla="*/ 794 h 1245394"/>
                <a:gd name="connsiteX2" fmla="*/ 1273175 w 1362836"/>
                <a:gd name="connsiteY2" fmla="*/ 367506 h 1245394"/>
                <a:gd name="connsiteX3" fmla="*/ 1335055 w 1362836"/>
                <a:gd name="connsiteY3" fmla="*/ 662781 h 1245394"/>
                <a:gd name="connsiteX4" fmla="*/ 1106487 w 1362836"/>
                <a:gd name="connsiteY4" fmla="*/ 1124744 h 1245394"/>
                <a:gd name="connsiteX5" fmla="*/ 592137 w 1362836"/>
                <a:gd name="connsiteY5" fmla="*/ 1243806 h 1245394"/>
                <a:gd name="connsiteX6" fmla="*/ 268287 w 1362836"/>
                <a:gd name="connsiteY6" fmla="*/ 1115219 h 1245394"/>
                <a:gd name="connsiteX7" fmla="*/ 25400 w 1362836"/>
                <a:gd name="connsiteY7" fmla="*/ 772319 h 1245394"/>
                <a:gd name="connsiteX8" fmla="*/ 420687 w 1362836"/>
                <a:gd name="connsiteY8" fmla="*/ 362744 h 1245394"/>
                <a:gd name="connsiteX0" fmla="*/ 420687 w 1339018"/>
                <a:gd name="connsiteY0" fmla="*/ 362744 h 1245394"/>
                <a:gd name="connsiteX1" fmla="*/ 901700 w 1339018"/>
                <a:gd name="connsiteY1" fmla="*/ 794 h 1245394"/>
                <a:gd name="connsiteX2" fmla="*/ 1130267 w 1339018"/>
                <a:gd name="connsiteY2" fmla="*/ 367506 h 1245394"/>
                <a:gd name="connsiteX3" fmla="*/ 1335055 w 1339018"/>
                <a:gd name="connsiteY3" fmla="*/ 662781 h 1245394"/>
                <a:gd name="connsiteX4" fmla="*/ 1106487 w 1339018"/>
                <a:gd name="connsiteY4" fmla="*/ 1124744 h 1245394"/>
                <a:gd name="connsiteX5" fmla="*/ 592137 w 1339018"/>
                <a:gd name="connsiteY5" fmla="*/ 1243806 h 1245394"/>
                <a:gd name="connsiteX6" fmla="*/ 268287 w 1339018"/>
                <a:gd name="connsiteY6" fmla="*/ 1115219 h 1245394"/>
                <a:gd name="connsiteX7" fmla="*/ 25400 w 1339018"/>
                <a:gd name="connsiteY7" fmla="*/ 772319 h 1245394"/>
                <a:gd name="connsiteX8" fmla="*/ 420687 w 1339018"/>
                <a:gd name="connsiteY8" fmla="*/ 362744 h 1245394"/>
                <a:gd name="connsiteX0" fmla="*/ 420687 w 1339018"/>
                <a:gd name="connsiteY0" fmla="*/ 148454 h 1031104"/>
                <a:gd name="connsiteX1" fmla="*/ 830230 w 1339018"/>
                <a:gd name="connsiteY1" fmla="*/ 794 h 1031104"/>
                <a:gd name="connsiteX2" fmla="*/ 1130267 w 1339018"/>
                <a:gd name="connsiteY2" fmla="*/ 153216 h 1031104"/>
                <a:gd name="connsiteX3" fmla="*/ 1335055 w 1339018"/>
                <a:gd name="connsiteY3" fmla="*/ 448491 h 1031104"/>
                <a:gd name="connsiteX4" fmla="*/ 1106487 w 1339018"/>
                <a:gd name="connsiteY4" fmla="*/ 910454 h 1031104"/>
                <a:gd name="connsiteX5" fmla="*/ 592137 w 1339018"/>
                <a:gd name="connsiteY5" fmla="*/ 1029516 h 1031104"/>
                <a:gd name="connsiteX6" fmla="*/ 268287 w 1339018"/>
                <a:gd name="connsiteY6" fmla="*/ 900929 h 1031104"/>
                <a:gd name="connsiteX7" fmla="*/ 25400 w 1339018"/>
                <a:gd name="connsiteY7" fmla="*/ 558029 h 1031104"/>
                <a:gd name="connsiteX8" fmla="*/ 420687 w 1339018"/>
                <a:gd name="connsiteY8" fmla="*/ 148454 h 1031104"/>
                <a:gd name="connsiteX0" fmla="*/ 277843 w 1196174"/>
                <a:gd name="connsiteY0" fmla="*/ 148454 h 1031104"/>
                <a:gd name="connsiteX1" fmla="*/ 687386 w 1196174"/>
                <a:gd name="connsiteY1" fmla="*/ 794 h 1031104"/>
                <a:gd name="connsiteX2" fmla="*/ 987423 w 1196174"/>
                <a:gd name="connsiteY2" fmla="*/ 153216 h 1031104"/>
                <a:gd name="connsiteX3" fmla="*/ 1192211 w 1196174"/>
                <a:gd name="connsiteY3" fmla="*/ 448491 h 1031104"/>
                <a:gd name="connsiteX4" fmla="*/ 963643 w 1196174"/>
                <a:gd name="connsiteY4" fmla="*/ 910454 h 1031104"/>
                <a:gd name="connsiteX5" fmla="*/ 449293 w 1196174"/>
                <a:gd name="connsiteY5" fmla="*/ 1029516 h 1031104"/>
                <a:gd name="connsiteX6" fmla="*/ 125443 w 1196174"/>
                <a:gd name="connsiteY6" fmla="*/ 900929 h 1031104"/>
                <a:gd name="connsiteX7" fmla="*/ 25400 w 1196174"/>
                <a:gd name="connsiteY7" fmla="*/ 558029 h 1031104"/>
                <a:gd name="connsiteX8" fmla="*/ 277843 w 1196174"/>
                <a:gd name="connsiteY8" fmla="*/ 148454 h 103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6174" h="1031104">
                  <a:moveTo>
                    <a:pt x="277843" y="148454"/>
                  </a:moveTo>
                  <a:cubicBezTo>
                    <a:pt x="388174" y="55582"/>
                    <a:pt x="569123" y="0"/>
                    <a:pt x="687386" y="794"/>
                  </a:cubicBezTo>
                  <a:cubicBezTo>
                    <a:pt x="805649" y="1588"/>
                    <a:pt x="903286" y="78600"/>
                    <a:pt x="987423" y="153216"/>
                  </a:cubicBezTo>
                  <a:cubicBezTo>
                    <a:pt x="1071560" y="227832"/>
                    <a:pt x="1196174" y="322285"/>
                    <a:pt x="1192211" y="448491"/>
                  </a:cubicBezTo>
                  <a:cubicBezTo>
                    <a:pt x="1188248" y="574697"/>
                    <a:pt x="1087463" y="813617"/>
                    <a:pt x="963643" y="910454"/>
                  </a:cubicBezTo>
                  <a:cubicBezTo>
                    <a:pt x="839823" y="1007291"/>
                    <a:pt x="588993" y="1031104"/>
                    <a:pt x="449293" y="1029516"/>
                  </a:cubicBezTo>
                  <a:cubicBezTo>
                    <a:pt x="309593" y="1027929"/>
                    <a:pt x="196092" y="979510"/>
                    <a:pt x="125443" y="900929"/>
                  </a:cubicBezTo>
                  <a:cubicBezTo>
                    <a:pt x="54794" y="822348"/>
                    <a:pt x="0" y="684235"/>
                    <a:pt x="25400" y="558029"/>
                  </a:cubicBezTo>
                  <a:cubicBezTo>
                    <a:pt x="50800" y="431823"/>
                    <a:pt x="167512" y="241326"/>
                    <a:pt x="277843" y="14845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reihandform 22"/>
            <p:cNvSpPr/>
            <p:nvPr/>
          </p:nvSpPr>
          <p:spPr bwMode="auto">
            <a:xfrm>
              <a:off x="7110413" y="4257675"/>
              <a:ext cx="561975" cy="585788"/>
            </a:xfrm>
            <a:custGeom>
              <a:avLst/>
              <a:gdLst>
                <a:gd name="connsiteX0" fmla="*/ 35719 w 721519"/>
                <a:gd name="connsiteY0" fmla="*/ 388143 h 761999"/>
                <a:gd name="connsiteX1" fmla="*/ 407194 w 721519"/>
                <a:gd name="connsiteY1" fmla="*/ 30956 h 761999"/>
                <a:gd name="connsiteX2" fmla="*/ 650082 w 721519"/>
                <a:gd name="connsiteY2" fmla="*/ 202406 h 761999"/>
                <a:gd name="connsiteX3" fmla="*/ 645319 w 721519"/>
                <a:gd name="connsiteY3" fmla="*/ 578643 h 761999"/>
                <a:gd name="connsiteX4" fmla="*/ 192882 w 721519"/>
                <a:gd name="connsiteY4" fmla="*/ 731043 h 761999"/>
                <a:gd name="connsiteX5" fmla="*/ 35719 w 721519"/>
                <a:gd name="connsiteY5" fmla="*/ 388143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1519" h="761999">
                  <a:moveTo>
                    <a:pt x="35719" y="388143"/>
                  </a:moveTo>
                  <a:cubicBezTo>
                    <a:pt x="71438" y="271462"/>
                    <a:pt x="304800" y="61912"/>
                    <a:pt x="407194" y="30956"/>
                  </a:cubicBezTo>
                  <a:cubicBezTo>
                    <a:pt x="509588" y="0"/>
                    <a:pt x="610395" y="111125"/>
                    <a:pt x="650082" y="202406"/>
                  </a:cubicBezTo>
                  <a:cubicBezTo>
                    <a:pt x="689770" y="293687"/>
                    <a:pt x="721519" y="490537"/>
                    <a:pt x="645319" y="578643"/>
                  </a:cubicBezTo>
                  <a:cubicBezTo>
                    <a:pt x="569119" y="666749"/>
                    <a:pt x="296070" y="761999"/>
                    <a:pt x="192882" y="731043"/>
                  </a:cubicBezTo>
                  <a:cubicBezTo>
                    <a:pt x="89694" y="700087"/>
                    <a:pt x="0" y="504824"/>
                    <a:pt x="35719" y="38814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21600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50%</a:t>
              </a: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143768" y="4804958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30%</a:t>
              </a:r>
              <a:endParaRPr lang="en-US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6900115" y="3865940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10%</a:t>
              </a:r>
              <a:endParaRPr lang="en-US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948298" y="5090710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10%</a:t>
              </a:r>
              <a:endParaRPr lang="en-US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Uncertainty-aware</a:t>
            </a:r>
            <a:r>
              <a:rPr lang="en-US" dirty="0" smtClean="0"/>
              <a:t> Query Types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Position query</a:t>
            </a:r>
            <a:endParaRPr lang="en-US" dirty="0" smtClean="0"/>
          </a:p>
          <a:p>
            <a:pPr lvl="1"/>
            <a:r>
              <a:rPr lang="en-US" dirty="0" smtClean="0"/>
              <a:t>Expects probability </a:t>
            </a:r>
            <a:r>
              <a:rPr lang="en-US" i="1" dirty="0" smtClean="0"/>
              <a:t>p</a:t>
            </a:r>
            <a:r>
              <a:rPr lang="en-US" dirty="0" smtClean="0"/>
              <a:t> besides </a:t>
            </a:r>
            <a:r>
              <a:rPr lang="en-US" i="1" dirty="0" smtClean="0"/>
              <a:t>O</a:t>
            </a:r>
            <a:r>
              <a:rPr lang="en-US" i="1" baseline="-25000" dirty="0" smtClean="0"/>
              <a:t>i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Signature:   </a:t>
            </a:r>
            <a:r>
              <a:rPr lang="en-US" b="1" dirty="0" smtClean="0"/>
              <a:t>PQ</a:t>
            </a:r>
            <a:r>
              <a:rPr lang="en-US" dirty="0" smtClean="0"/>
              <a:t> (</a:t>
            </a:r>
            <a:r>
              <a:rPr lang="en-US" i="1" dirty="0" smtClean="0"/>
              <a:t>O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err="1" smtClean="0">
                <a:ea typeface="Arial Unicode MS"/>
                <a:cs typeface="Arial Unicode MS"/>
              </a:rPr>
              <a:t>ĉ</a:t>
            </a:r>
            <a:r>
              <a:rPr lang="en-US" i="1" baseline="-25000" dirty="0" err="1" smtClean="0"/>
              <a:t>i</a:t>
            </a:r>
            <a:r>
              <a:rPr lang="en-US" baseline="-25000" dirty="0" err="1" smtClean="0"/>
              <a:t>,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),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lower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2">
              <a:buNone/>
            </a:pPr>
            <a:r>
              <a:rPr lang="en-US" dirty="0" smtClean="0"/>
              <a:t>	… where </a:t>
            </a:r>
            <a:r>
              <a:rPr lang="en-US" i="1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:= </a:t>
            </a:r>
            <a:r>
              <a:rPr lang="en-US" i="1" dirty="0" err="1" smtClean="0">
                <a:ea typeface="Arial Unicode MS"/>
                <a:cs typeface="Arial Unicode MS"/>
              </a:rPr>
              <a:t>ĉ</a:t>
            </a:r>
            <a:r>
              <a:rPr lang="en-US" i="1" baseline="-25000" dirty="0" err="1" smtClean="0"/>
              <a:t>i</a:t>
            </a:r>
            <a:r>
              <a:rPr lang="en-US" baseline="-25000" dirty="0" err="1" smtClean="0"/>
              <a:t>,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dirty="0" smtClean="0">
                <a:ea typeface="Arial Unicode MS"/>
                <a:cs typeface="Arial Unicode MS"/>
              </a:rPr>
              <a:t>⋂ </a:t>
            </a:r>
            <a:r>
              <a:rPr lang="en-US" i="1" dirty="0" smtClean="0">
                <a:ea typeface="Arial Unicode MS"/>
                <a:cs typeface="Arial Unicode MS"/>
              </a:rPr>
              <a:t>A</a:t>
            </a:r>
            <a:r>
              <a:rPr lang="en-US" baseline="30000" dirty="0" smtClean="0">
                <a:ea typeface="Arial Unicode MS"/>
                <a:cs typeface="Arial Unicode MS"/>
              </a:rPr>
              <a:t>1</a:t>
            </a:r>
            <a:r>
              <a:rPr lang="en-US" i="1" baseline="-25000" dirty="0" smtClean="0">
                <a:ea typeface="Arial Unicode MS"/>
                <a:cs typeface="Arial Unicode MS"/>
              </a:rPr>
              <a:t>i</a:t>
            </a:r>
            <a:r>
              <a:rPr lang="en-US" baseline="-25000" dirty="0" smtClean="0">
                <a:ea typeface="Arial Unicode MS"/>
                <a:cs typeface="Arial Unicode MS"/>
              </a:rPr>
              <a:t>,</a:t>
            </a:r>
            <a:r>
              <a:rPr lang="en-US" i="1" baseline="-25000" dirty="0" smtClean="0">
                <a:ea typeface="Arial Unicode MS"/>
                <a:cs typeface="Arial Unicode MS"/>
              </a:rPr>
              <a:t>t</a:t>
            </a:r>
            <a:r>
              <a:rPr lang="en-US" dirty="0" smtClean="0"/>
              <a:t> and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≥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lower</a:t>
            </a:r>
            <a:r>
              <a:rPr lang="en-US" dirty="0" smtClean="0"/>
              <a:t> ≥ </a:t>
            </a:r>
            <a:r>
              <a:rPr lang="en-US" i="1" dirty="0" smtClean="0"/>
              <a:t>p</a:t>
            </a:r>
          </a:p>
          <a:p>
            <a:pPr lvl="3"/>
            <a:endParaRPr lang="en-US" dirty="0" smtClean="0"/>
          </a:p>
          <a:p>
            <a:pPr>
              <a:buNone/>
            </a:pPr>
            <a:r>
              <a:rPr lang="en-US" b="1" dirty="0" smtClean="0"/>
              <a:t>Inside query</a:t>
            </a:r>
          </a:p>
          <a:p>
            <a:pPr lvl="1"/>
            <a:r>
              <a:rPr lang="en-US" dirty="0" smtClean="0"/>
              <a:t>Based on three-valued logic derived from two bounds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false</a:t>
            </a:r>
            <a:r>
              <a:rPr lang="en-US" dirty="0" smtClean="0"/>
              <a:t> &lt;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true</a:t>
            </a:r>
            <a:endParaRPr lang="en-US" dirty="0" smtClean="0"/>
          </a:p>
          <a:p>
            <a:pPr lvl="1"/>
            <a:r>
              <a:rPr lang="en-US" dirty="0" smtClean="0"/>
              <a:t>Signature:   </a:t>
            </a:r>
            <a:r>
              <a:rPr lang="en-US" b="1" dirty="0" smtClean="0"/>
              <a:t>IQ</a:t>
            </a:r>
            <a:r>
              <a:rPr lang="en-US" dirty="0" smtClean="0"/>
              <a:t> (</a:t>
            </a:r>
            <a:r>
              <a:rPr lang="en-US" i="1" dirty="0" smtClean="0"/>
              <a:t>O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true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false</a:t>
            </a:r>
            <a:r>
              <a:rPr lang="en-US" dirty="0" smtClean="0"/>
              <a:t>) 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({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true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maybe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false</a:t>
            </a:r>
            <a:r>
              <a:rPr lang="en-US" dirty="0" smtClean="0">
                <a:sym typeface="Wingdings" pitchFamily="2" charset="2"/>
              </a:rPr>
              <a:t>})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Estimates </a:t>
            </a:r>
            <a:r>
              <a:rPr lang="en-US" i="1" dirty="0" err="1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err="1" smtClean="0">
                <a:ea typeface="Arial Unicode MS"/>
                <a:cs typeface="Arial Unicode MS"/>
                <a:sym typeface="Wingdings" pitchFamily="2" charset="2"/>
              </a:rPr>
              <a:t>lower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≤ </a:t>
            </a:r>
            <a:r>
              <a:rPr lang="en-US" i="1" dirty="0" err="1" smtClean="0">
                <a:ea typeface="Arial Unicode MS"/>
                <a:cs typeface="Arial Unicode MS"/>
                <a:sym typeface="Wingdings" pitchFamily="2" charset="2"/>
              </a:rPr>
              <a:t>s</a:t>
            </a:r>
            <a:r>
              <a:rPr lang="en-US" i="1" baseline="-25000" dirty="0" err="1" smtClean="0">
                <a:ea typeface="Arial Unicode MS"/>
                <a:cs typeface="Arial Unicode MS"/>
                <a:sym typeface="Wingdings" pitchFamily="2" charset="2"/>
              </a:rPr>
              <a:t>i</a:t>
            </a:r>
            <a:r>
              <a:rPr lang="en-US" baseline="-25000" dirty="0" err="1" smtClean="0">
                <a:ea typeface="Arial Unicode MS"/>
                <a:cs typeface="Arial Unicode MS"/>
                <a:sym typeface="Wingdings" pitchFamily="2" charset="2"/>
              </a:rPr>
              <a:t>,</a:t>
            </a:r>
            <a:r>
              <a:rPr lang="en-US" i="1" baseline="-25000" dirty="0" err="1" smtClean="0">
                <a:ea typeface="Arial Unicode MS"/>
                <a:cs typeface="Arial Unicode MS"/>
                <a:sym typeface="Wingdings" pitchFamily="2" charset="2"/>
              </a:rPr>
              <a:t>t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(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A</a:t>
            </a:r>
            <a:r>
              <a:rPr lang="en-US" baseline="-25000" dirty="0" smtClean="0"/>
              <a:t>Q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) ≤ </a:t>
            </a:r>
            <a:r>
              <a:rPr lang="en-US" i="1" dirty="0" err="1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err="1" smtClean="0">
                <a:ea typeface="Arial Unicode MS"/>
                <a:cs typeface="Arial Unicode MS"/>
                <a:sym typeface="Wingdings" pitchFamily="2" charset="2"/>
              </a:rPr>
              <a:t>upper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to test whether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lower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</a:t>
            </a:r>
            <a:r>
              <a:rPr lang="en-US" dirty="0" smtClean="0">
                <a:ea typeface="Arial Unicode MS"/>
                <a:cs typeface="Arial Unicode MS"/>
              </a:rPr>
              <a:t>≥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</a:rPr>
              <a:t>true</a:t>
            </a:r>
            <a:r>
              <a:rPr lang="en-US" dirty="0" smtClean="0">
                <a:ea typeface="Arial Unicode MS"/>
                <a:cs typeface="Arial Unicode MS"/>
              </a:rPr>
              <a:t> or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</a:rPr>
              <a:t>upper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≤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false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</a:t>
            </a:r>
            <a:endParaRPr lang="en-US" baseline="-25000" dirty="0" smtClean="0"/>
          </a:p>
          <a:p>
            <a:pPr>
              <a:buNone/>
            </a:pPr>
            <a:r>
              <a:rPr lang="en-US" b="1" dirty="0" smtClean="0"/>
              <a:t>Range query </a:t>
            </a:r>
            <a:r>
              <a:rPr lang="en-US" dirty="0" smtClean="0"/>
              <a:t>by multiple inside queries on set {</a:t>
            </a:r>
            <a:r>
              <a:rPr lang="en-US" i="1" dirty="0" smtClean="0"/>
              <a:t>O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smtClean="0"/>
              <a:t>O</a:t>
            </a:r>
            <a:r>
              <a:rPr lang="en-US" i="1" baseline="-25000" dirty="0" smtClean="0"/>
              <a:t>n</a:t>
            </a:r>
            <a:r>
              <a:rPr lang="en-US" dirty="0" smtClean="0"/>
              <a:t>}</a:t>
            </a:r>
            <a:endParaRPr lang="en-US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7" name="Ellipse 16"/>
          <p:cNvSpPr/>
          <p:nvPr/>
        </p:nvSpPr>
        <p:spPr bwMode="auto">
          <a:xfrm>
            <a:off x="7177088" y="1981170"/>
            <a:ext cx="1377994" cy="1339834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Gruppieren 4"/>
          <p:cNvGrpSpPr/>
          <p:nvPr/>
        </p:nvGrpSpPr>
        <p:grpSpPr>
          <a:xfrm>
            <a:off x="7177867" y="1978823"/>
            <a:ext cx="1375583" cy="1343040"/>
            <a:chOff x="6143636" y="3643314"/>
            <a:chExt cx="1375583" cy="1343040"/>
          </a:xfrm>
        </p:grpSpPr>
        <p:sp>
          <p:nvSpPr>
            <p:cNvPr id="6" name="Freihandform 5"/>
            <p:cNvSpPr/>
            <p:nvPr/>
          </p:nvSpPr>
          <p:spPr bwMode="auto">
            <a:xfrm>
              <a:off x="6588884" y="3676653"/>
              <a:ext cx="666730" cy="100009"/>
            </a:xfrm>
            <a:custGeom>
              <a:avLst/>
              <a:gdLst>
                <a:gd name="connsiteX0" fmla="*/ 0 w 690562"/>
                <a:gd name="connsiteY0" fmla="*/ 13097 h 91678"/>
                <a:gd name="connsiteX1" fmla="*/ 309562 w 690562"/>
                <a:gd name="connsiteY1" fmla="*/ 13097 h 91678"/>
                <a:gd name="connsiteX2" fmla="*/ 690562 w 690562"/>
                <a:gd name="connsiteY2" fmla="*/ 91678 h 91678"/>
                <a:gd name="connsiteX0" fmla="*/ 0 w 690543"/>
                <a:gd name="connsiteY0" fmla="*/ 14287 h 100009"/>
                <a:gd name="connsiteX1" fmla="*/ 309562 w 690543"/>
                <a:gd name="connsiteY1" fmla="*/ 14287 h 100009"/>
                <a:gd name="connsiteX2" fmla="*/ 690543 w 690543"/>
                <a:gd name="connsiteY2" fmla="*/ 100009 h 100009"/>
                <a:gd name="connsiteX0" fmla="*/ 0 w 669112"/>
                <a:gd name="connsiteY0" fmla="*/ 20240 h 98818"/>
                <a:gd name="connsiteX1" fmla="*/ 288131 w 669112"/>
                <a:gd name="connsiteY1" fmla="*/ 13096 h 98818"/>
                <a:gd name="connsiteX2" fmla="*/ 669112 w 669112"/>
                <a:gd name="connsiteY2" fmla="*/ 98818 h 98818"/>
                <a:gd name="connsiteX0" fmla="*/ 0 w 666730"/>
                <a:gd name="connsiteY0" fmla="*/ 14288 h 100009"/>
                <a:gd name="connsiteX1" fmla="*/ 285749 w 666730"/>
                <a:gd name="connsiteY1" fmla="*/ 14287 h 100009"/>
                <a:gd name="connsiteX2" fmla="*/ 666730 w 666730"/>
                <a:gd name="connsiteY2" fmla="*/ 100009 h 10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6730" h="100009">
                  <a:moveTo>
                    <a:pt x="0" y="14288"/>
                  </a:moveTo>
                  <a:cubicBezTo>
                    <a:pt x="97234" y="7739"/>
                    <a:pt x="174627" y="0"/>
                    <a:pt x="285749" y="14287"/>
                  </a:cubicBezTo>
                  <a:cubicBezTo>
                    <a:pt x="396871" y="28574"/>
                    <a:pt x="533777" y="67267"/>
                    <a:pt x="666730" y="100009"/>
                  </a:cubicBezTo>
                </a:path>
              </a:pathLst>
            </a:cu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Bogen 6"/>
            <p:cNvSpPr/>
            <p:nvPr/>
          </p:nvSpPr>
          <p:spPr bwMode="auto">
            <a:xfrm>
              <a:off x="6143636" y="3643314"/>
              <a:ext cx="1375583" cy="1343040"/>
            </a:xfrm>
            <a:prstGeom prst="arc">
              <a:avLst>
                <a:gd name="adj1" fmla="val 18408309"/>
                <a:gd name="adj2" fmla="val 14859049"/>
              </a:avLst>
            </a:pr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reihandform 7"/>
            <p:cNvSpPr/>
            <p:nvPr/>
          </p:nvSpPr>
          <p:spPr bwMode="auto">
            <a:xfrm>
              <a:off x="6579380" y="3690934"/>
              <a:ext cx="658853" cy="626272"/>
            </a:xfrm>
            <a:custGeom>
              <a:avLst/>
              <a:gdLst>
                <a:gd name="connsiteX0" fmla="*/ 0 w 659606"/>
                <a:gd name="connsiteY0" fmla="*/ 0 h 626268"/>
                <a:gd name="connsiteX1" fmla="*/ 252412 w 659606"/>
                <a:gd name="connsiteY1" fmla="*/ 626268 h 626268"/>
                <a:gd name="connsiteX2" fmla="*/ 659606 w 659606"/>
                <a:gd name="connsiteY2" fmla="*/ 83343 h 626268"/>
                <a:gd name="connsiteX3" fmla="*/ 0 w 659606"/>
                <a:gd name="connsiteY3" fmla="*/ 0 h 626268"/>
                <a:gd name="connsiteX0" fmla="*/ 0 w 657239"/>
                <a:gd name="connsiteY0" fmla="*/ 0 h 623889"/>
                <a:gd name="connsiteX1" fmla="*/ 250045 w 657239"/>
                <a:gd name="connsiteY1" fmla="*/ 623889 h 623889"/>
                <a:gd name="connsiteX2" fmla="*/ 657239 w 657239"/>
                <a:gd name="connsiteY2" fmla="*/ 80964 h 623889"/>
                <a:gd name="connsiteX3" fmla="*/ 0 w 657239"/>
                <a:gd name="connsiteY3" fmla="*/ 0 h 623889"/>
                <a:gd name="connsiteX0" fmla="*/ 0 w 659621"/>
                <a:gd name="connsiteY0" fmla="*/ 0 h 619127"/>
                <a:gd name="connsiteX1" fmla="*/ 252427 w 659621"/>
                <a:gd name="connsiteY1" fmla="*/ 619127 h 619127"/>
                <a:gd name="connsiteX2" fmla="*/ 659621 w 659621"/>
                <a:gd name="connsiteY2" fmla="*/ 76202 h 619127"/>
                <a:gd name="connsiteX3" fmla="*/ 0 w 659621"/>
                <a:gd name="connsiteY3" fmla="*/ 0 h 619127"/>
                <a:gd name="connsiteX0" fmla="*/ 0 w 657239"/>
                <a:gd name="connsiteY0" fmla="*/ 0 h 623890"/>
                <a:gd name="connsiteX1" fmla="*/ 250045 w 657239"/>
                <a:gd name="connsiteY1" fmla="*/ 623890 h 623890"/>
                <a:gd name="connsiteX2" fmla="*/ 657239 w 657239"/>
                <a:gd name="connsiteY2" fmla="*/ 80965 h 623890"/>
                <a:gd name="connsiteX3" fmla="*/ 0 w 657239"/>
                <a:gd name="connsiteY3" fmla="*/ 0 h 623890"/>
                <a:gd name="connsiteX0" fmla="*/ 0 w 659620"/>
                <a:gd name="connsiteY0" fmla="*/ 0 h 621509"/>
                <a:gd name="connsiteX1" fmla="*/ 252426 w 659620"/>
                <a:gd name="connsiteY1" fmla="*/ 621509 h 621509"/>
                <a:gd name="connsiteX2" fmla="*/ 659620 w 659620"/>
                <a:gd name="connsiteY2" fmla="*/ 78584 h 621509"/>
                <a:gd name="connsiteX3" fmla="*/ 0 w 659620"/>
                <a:gd name="connsiteY3" fmla="*/ 0 h 621509"/>
                <a:gd name="connsiteX0" fmla="*/ 0 w 664383"/>
                <a:gd name="connsiteY0" fmla="*/ 0 h 626272"/>
                <a:gd name="connsiteX1" fmla="*/ 257189 w 664383"/>
                <a:gd name="connsiteY1" fmla="*/ 626272 h 626272"/>
                <a:gd name="connsiteX2" fmla="*/ 664383 w 664383"/>
                <a:gd name="connsiteY2" fmla="*/ 83347 h 626272"/>
                <a:gd name="connsiteX3" fmla="*/ 0 w 664383"/>
                <a:gd name="connsiteY3" fmla="*/ 0 h 626272"/>
                <a:gd name="connsiteX0" fmla="*/ 0 w 671693"/>
                <a:gd name="connsiteY0" fmla="*/ 0 h 626272"/>
                <a:gd name="connsiteX1" fmla="*/ 257189 w 671693"/>
                <a:gd name="connsiteY1" fmla="*/ 626272 h 626272"/>
                <a:gd name="connsiteX2" fmla="*/ 671693 w 671693"/>
                <a:gd name="connsiteY2" fmla="*/ 80966 h 626272"/>
                <a:gd name="connsiteX3" fmla="*/ 0 w 671693"/>
                <a:gd name="connsiteY3" fmla="*/ 0 h 626272"/>
                <a:gd name="connsiteX0" fmla="*/ 0 w 671693"/>
                <a:gd name="connsiteY0" fmla="*/ 0 h 614366"/>
                <a:gd name="connsiteX1" fmla="*/ 257189 w 671693"/>
                <a:gd name="connsiteY1" fmla="*/ 614366 h 614366"/>
                <a:gd name="connsiteX2" fmla="*/ 671693 w 671693"/>
                <a:gd name="connsiteY2" fmla="*/ 69060 h 614366"/>
                <a:gd name="connsiteX3" fmla="*/ 0 w 671693"/>
                <a:gd name="connsiteY3" fmla="*/ 0 h 614366"/>
                <a:gd name="connsiteX0" fmla="*/ 0 w 671693"/>
                <a:gd name="connsiteY0" fmla="*/ 0 h 623891"/>
                <a:gd name="connsiteX1" fmla="*/ 257189 w 671693"/>
                <a:gd name="connsiteY1" fmla="*/ 623891 h 623891"/>
                <a:gd name="connsiteX2" fmla="*/ 671693 w 671693"/>
                <a:gd name="connsiteY2" fmla="*/ 78585 h 623891"/>
                <a:gd name="connsiteX3" fmla="*/ 0 w 671693"/>
                <a:gd name="connsiteY3" fmla="*/ 0 h 623891"/>
                <a:gd name="connsiteX0" fmla="*/ 0 w 676565"/>
                <a:gd name="connsiteY0" fmla="*/ 0 h 621510"/>
                <a:gd name="connsiteX1" fmla="*/ 262061 w 676565"/>
                <a:gd name="connsiteY1" fmla="*/ 621510 h 621510"/>
                <a:gd name="connsiteX2" fmla="*/ 676565 w 676565"/>
                <a:gd name="connsiteY2" fmla="*/ 76204 h 621510"/>
                <a:gd name="connsiteX3" fmla="*/ 0 w 676565"/>
                <a:gd name="connsiteY3" fmla="*/ 0 h 621510"/>
                <a:gd name="connsiteX0" fmla="*/ 0 w 674129"/>
                <a:gd name="connsiteY0" fmla="*/ 0 h 626272"/>
                <a:gd name="connsiteX1" fmla="*/ 259625 w 674129"/>
                <a:gd name="connsiteY1" fmla="*/ 626272 h 626272"/>
                <a:gd name="connsiteX2" fmla="*/ 674129 w 674129"/>
                <a:gd name="connsiteY2" fmla="*/ 80966 h 626272"/>
                <a:gd name="connsiteX3" fmla="*/ 0 w 674129"/>
                <a:gd name="connsiteY3" fmla="*/ 0 h 62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4129" h="626272">
                  <a:moveTo>
                    <a:pt x="0" y="0"/>
                  </a:moveTo>
                  <a:lnTo>
                    <a:pt x="259625" y="626272"/>
                  </a:lnTo>
                  <a:lnTo>
                    <a:pt x="674129" y="809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Freihandform 17"/>
          <p:cNvSpPr/>
          <p:nvPr/>
        </p:nvSpPr>
        <p:spPr bwMode="auto">
          <a:xfrm>
            <a:off x="6324750" y="1714488"/>
            <a:ext cx="2316428" cy="1391211"/>
          </a:xfrm>
          <a:custGeom>
            <a:avLst/>
            <a:gdLst>
              <a:gd name="connsiteX0" fmla="*/ 1851965 w 2648103"/>
              <a:gd name="connsiteY0" fmla="*/ 1398422 h 1498396"/>
              <a:gd name="connsiteX1" fmla="*/ 2532279 w 2648103"/>
              <a:gd name="connsiteY1" fmla="*/ 410870 h 1498396"/>
              <a:gd name="connsiteX2" fmla="*/ 1157021 w 2648103"/>
              <a:gd name="connsiteY2" fmla="*/ 23165 h 1498396"/>
              <a:gd name="connsiteX3" fmla="*/ 279197 w 2648103"/>
              <a:gd name="connsiteY3" fmla="*/ 271882 h 1498396"/>
              <a:gd name="connsiteX4" fmla="*/ 257251 w 2648103"/>
              <a:gd name="connsiteY4" fmla="*/ 1010717 h 1498396"/>
              <a:gd name="connsiteX5" fmla="*/ 1851965 w 2648103"/>
              <a:gd name="connsiteY5" fmla="*/ 1398422 h 1498396"/>
              <a:gd name="connsiteX0" fmla="*/ 1856842 w 2652980"/>
              <a:gd name="connsiteY0" fmla="*/ 1326960 h 1426934"/>
              <a:gd name="connsiteX1" fmla="*/ 2537156 w 2652980"/>
              <a:gd name="connsiteY1" fmla="*/ 410870 h 1426934"/>
              <a:gd name="connsiteX2" fmla="*/ 1161898 w 2652980"/>
              <a:gd name="connsiteY2" fmla="*/ 23165 h 1426934"/>
              <a:gd name="connsiteX3" fmla="*/ 284074 w 2652980"/>
              <a:gd name="connsiteY3" fmla="*/ 271882 h 1426934"/>
              <a:gd name="connsiteX4" fmla="*/ 262128 w 2652980"/>
              <a:gd name="connsiteY4" fmla="*/ 1010717 h 1426934"/>
              <a:gd name="connsiteX5" fmla="*/ 1856842 w 2652980"/>
              <a:gd name="connsiteY5" fmla="*/ 1326960 h 1426934"/>
              <a:gd name="connsiteX0" fmla="*/ 1675110 w 2471248"/>
              <a:gd name="connsiteY0" fmla="*/ 1326960 h 1391211"/>
              <a:gd name="connsiteX1" fmla="*/ 2355424 w 2471248"/>
              <a:gd name="connsiteY1" fmla="*/ 410870 h 1391211"/>
              <a:gd name="connsiteX2" fmla="*/ 980166 w 2471248"/>
              <a:gd name="connsiteY2" fmla="*/ 23165 h 1391211"/>
              <a:gd name="connsiteX3" fmla="*/ 102342 w 2471248"/>
              <a:gd name="connsiteY3" fmla="*/ 271882 h 1391211"/>
              <a:gd name="connsiteX4" fmla="*/ 366116 w 2471248"/>
              <a:gd name="connsiteY4" fmla="*/ 796379 h 1391211"/>
              <a:gd name="connsiteX5" fmla="*/ 1675110 w 2471248"/>
              <a:gd name="connsiteY5" fmla="*/ 1326960 h 1391211"/>
              <a:gd name="connsiteX0" fmla="*/ 1675110 w 2328340"/>
              <a:gd name="connsiteY0" fmla="*/ 1315049 h 1391211"/>
              <a:gd name="connsiteX1" fmla="*/ 2212516 w 2328340"/>
              <a:gd name="connsiteY1" fmla="*/ 327497 h 1391211"/>
              <a:gd name="connsiteX2" fmla="*/ 980166 w 2328340"/>
              <a:gd name="connsiteY2" fmla="*/ 11254 h 1391211"/>
              <a:gd name="connsiteX3" fmla="*/ 102342 w 2328340"/>
              <a:gd name="connsiteY3" fmla="*/ 259971 h 1391211"/>
              <a:gd name="connsiteX4" fmla="*/ 366116 w 2328340"/>
              <a:gd name="connsiteY4" fmla="*/ 784468 h 1391211"/>
              <a:gd name="connsiteX5" fmla="*/ 1675110 w 2328340"/>
              <a:gd name="connsiteY5" fmla="*/ 1315049 h 1391211"/>
              <a:gd name="connsiteX0" fmla="*/ 1603640 w 2316428"/>
              <a:gd name="connsiteY0" fmla="*/ 1315049 h 1391211"/>
              <a:gd name="connsiteX1" fmla="*/ 2212516 w 2316428"/>
              <a:gd name="connsiteY1" fmla="*/ 327497 h 1391211"/>
              <a:gd name="connsiteX2" fmla="*/ 980166 w 2316428"/>
              <a:gd name="connsiteY2" fmla="*/ 11254 h 1391211"/>
              <a:gd name="connsiteX3" fmla="*/ 102342 w 2316428"/>
              <a:gd name="connsiteY3" fmla="*/ 259971 h 1391211"/>
              <a:gd name="connsiteX4" fmla="*/ 366116 w 2316428"/>
              <a:gd name="connsiteY4" fmla="*/ 784468 h 1391211"/>
              <a:gd name="connsiteX5" fmla="*/ 1603640 w 2316428"/>
              <a:gd name="connsiteY5" fmla="*/ 1315049 h 139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6428" h="1391211">
                <a:moveTo>
                  <a:pt x="1603640" y="1315049"/>
                </a:moveTo>
                <a:cubicBezTo>
                  <a:pt x="1911373" y="1238887"/>
                  <a:pt x="2316428" y="544796"/>
                  <a:pt x="2212516" y="327497"/>
                </a:cubicBezTo>
                <a:cubicBezTo>
                  <a:pt x="2108604" y="110198"/>
                  <a:pt x="1331862" y="22508"/>
                  <a:pt x="980166" y="11254"/>
                </a:cubicBezTo>
                <a:cubicBezTo>
                  <a:pt x="628470" y="0"/>
                  <a:pt x="204684" y="131102"/>
                  <a:pt x="102342" y="259971"/>
                </a:cubicBezTo>
                <a:cubicBezTo>
                  <a:pt x="0" y="388840"/>
                  <a:pt x="115900" y="608622"/>
                  <a:pt x="366116" y="784468"/>
                </a:cubicBezTo>
                <a:cubicBezTo>
                  <a:pt x="616332" y="960314"/>
                  <a:pt x="1295907" y="1391211"/>
                  <a:pt x="1603640" y="1315049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252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Uncertainty-aware</a:t>
            </a:r>
            <a:r>
              <a:rPr lang="en-US" dirty="0" smtClean="0"/>
              <a:t> Query Types </a:t>
            </a:r>
            <a:r>
              <a:rPr lang="en-US" sz="3200" dirty="0" smtClean="0">
                <a:solidFill>
                  <a:schemeClr val="tx1"/>
                </a:solidFill>
              </a:rPr>
              <a:t>(2)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Distance query</a:t>
            </a:r>
          </a:p>
          <a:p>
            <a:pPr lvl="1"/>
            <a:r>
              <a:rPr lang="en-US" dirty="0" smtClean="0"/>
              <a:t>Based on possible distances between results from position queries</a:t>
            </a:r>
          </a:p>
          <a:p>
            <a:pPr lvl="1"/>
            <a:r>
              <a:rPr lang="en-US" dirty="0" smtClean="0"/>
              <a:t>Signature:   </a:t>
            </a:r>
            <a:r>
              <a:rPr lang="en-US" b="1" dirty="0" smtClean="0"/>
              <a:t>DQ</a:t>
            </a:r>
            <a:r>
              <a:rPr lang="en-US" dirty="0" smtClean="0"/>
              <a:t> (</a:t>
            </a:r>
            <a:r>
              <a:rPr lang="en-US" i="1" dirty="0" smtClean="0"/>
              <a:t>O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i="1" baseline="-25000" dirty="0" smtClean="0"/>
              <a:t>j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→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d</a:t>
            </a:r>
            <a:r>
              <a:rPr lang="en-US" baseline="-25000" dirty="0" smtClean="0">
                <a:sym typeface="Wingdings" pitchFamily="2" charset="2"/>
              </a:rPr>
              <a:t>min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d</a:t>
            </a:r>
            <a:r>
              <a:rPr lang="en-US" baseline="-25000" dirty="0" smtClean="0">
                <a:sym typeface="Wingdings" pitchFamily="2" charset="2"/>
              </a:rPr>
              <a:t>max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b="1" dirty="0" smtClean="0"/>
          </a:p>
          <a:p>
            <a:pPr lvl="2"/>
            <a:r>
              <a:rPr lang="en-US" dirty="0" smtClean="0"/>
              <a:t>Distances between </a:t>
            </a:r>
            <a:r>
              <a:rPr lang="en-US" i="1" dirty="0" smtClean="0">
                <a:ea typeface="Arial Unicode MS"/>
                <a:cs typeface="Arial Unicode MS"/>
              </a:rPr>
              <a:t>ĉ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dirty="0" smtClean="0">
                <a:ea typeface="Arial Unicode MS"/>
                <a:cs typeface="Arial Unicode MS"/>
              </a:rPr>
              <a:t>⋂ </a:t>
            </a:r>
            <a:r>
              <a:rPr lang="en-US" i="1" dirty="0" smtClean="0">
                <a:ea typeface="Arial Unicode MS"/>
                <a:cs typeface="Arial Unicode MS"/>
              </a:rPr>
              <a:t>A</a:t>
            </a:r>
            <a:r>
              <a:rPr lang="en-US" baseline="30000" dirty="0" smtClean="0">
                <a:ea typeface="Arial Unicode MS"/>
                <a:cs typeface="Arial Unicode MS"/>
              </a:rPr>
              <a:t>1</a:t>
            </a:r>
            <a:r>
              <a:rPr lang="en-US" i="1" baseline="-25000" dirty="0" smtClean="0">
                <a:ea typeface="Arial Unicode MS"/>
                <a:cs typeface="Arial Unicode MS"/>
              </a:rPr>
              <a:t>i</a:t>
            </a:r>
            <a:r>
              <a:rPr lang="en-US" baseline="-25000" dirty="0" smtClean="0">
                <a:ea typeface="Arial Unicode MS"/>
                <a:cs typeface="Arial Unicode MS"/>
              </a:rPr>
              <a:t>,</a:t>
            </a:r>
            <a:r>
              <a:rPr lang="en-US" i="1" baseline="-25000" dirty="0" smtClean="0">
                <a:ea typeface="Arial Unicode MS"/>
                <a:cs typeface="Arial Unicode MS"/>
              </a:rPr>
              <a:t>t</a:t>
            </a:r>
            <a:r>
              <a:rPr lang="en-US" dirty="0" smtClean="0"/>
              <a:t>  and </a:t>
            </a:r>
            <a:r>
              <a:rPr lang="en-US" i="1" dirty="0" smtClean="0">
                <a:ea typeface="Arial Unicode MS"/>
                <a:cs typeface="Arial Unicode MS"/>
              </a:rPr>
              <a:t>ĉ</a:t>
            </a:r>
            <a:r>
              <a:rPr lang="en-US" i="1" baseline="-25000" dirty="0" smtClean="0"/>
              <a:t>j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dirty="0" smtClean="0">
                <a:ea typeface="Arial Unicode MS"/>
                <a:cs typeface="Arial Unicode MS"/>
              </a:rPr>
              <a:t>⋂ </a:t>
            </a:r>
            <a:r>
              <a:rPr lang="en-US" i="1" dirty="0" smtClean="0">
                <a:ea typeface="Arial Unicode MS"/>
                <a:cs typeface="Arial Unicode MS"/>
              </a:rPr>
              <a:t>A</a:t>
            </a:r>
            <a:r>
              <a:rPr lang="en-US" baseline="30000" dirty="0" smtClean="0">
                <a:ea typeface="Arial Unicode MS"/>
                <a:cs typeface="Arial Unicode MS"/>
              </a:rPr>
              <a:t>1</a:t>
            </a:r>
            <a:r>
              <a:rPr lang="en-US" i="1" baseline="-25000" dirty="0" smtClean="0">
                <a:ea typeface="Arial Unicode MS"/>
                <a:cs typeface="Arial Unicode MS"/>
              </a:rPr>
              <a:t>i</a:t>
            </a:r>
            <a:r>
              <a:rPr lang="en-US" baseline="-25000" dirty="0" smtClean="0">
                <a:ea typeface="Arial Unicode MS"/>
                <a:cs typeface="Arial Unicode MS"/>
              </a:rPr>
              <a:t>,</a:t>
            </a:r>
            <a:r>
              <a:rPr lang="en-US" i="1" baseline="-25000" dirty="0" smtClean="0">
                <a:ea typeface="Arial Unicode MS"/>
                <a:cs typeface="Arial Unicode MS"/>
              </a:rPr>
              <a:t>t</a:t>
            </a:r>
            <a:endParaRPr lang="en-US" dirty="0" smtClean="0"/>
          </a:p>
          <a:p>
            <a:pPr lvl="3"/>
            <a:endParaRPr lang="en-US" b="1" dirty="0" smtClean="0"/>
          </a:p>
          <a:p>
            <a:pPr>
              <a:buNone/>
            </a:pPr>
            <a:r>
              <a:rPr lang="en-US" b="1" dirty="0" smtClean="0"/>
              <a:t>Nearest-neighbor query</a:t>
            </a:r>
          </a:p>
          <a:p>
            <a:pPr lvl="1"/>
            <a:r>
              <a:rPr lang="en-US" dirty="0" smtClean="0"/>
              <a:t>Based on distance queries</a:t>
            </a:r>
          </a:p>
          <a:p>
            <a:pPr lvl="1"/>
            <a:r>
              <a:rPr lang="en-US" dirty="0" smtClean="0"/>
              <a:t>Signature:   </a:t>
            </a:r>
            <a:r>
              <a:rPr lang="en-US" b="1" dirty="0" smtClean="0"/>
              <a:t>NNQ</a:t>
            </a:r>
            <a:r>
              <a:rPr lang="en-US" dirty="0" smtClean="0"/>
              <a:t> (</a:t>
            </a:r>
            <a:r>
              <a:rPr lang="en-US" i="1" dirty="0" smtClean="0"/>
              <a:t>O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) 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→</a:t>
            </a:r>
            <a:r>
              <a:rPr lang="en-US" dirty="0" smtClean="0"/>
              <a:t> (</a:t>
            </a:r>
            <a:r>
              <a:rPr lang="en-US" i="1" dirty="0" smtClean="0"/>
              <a:t>O</a:t>
            </a:r>
            <a:r>
              <a:rPr lang="en-US" i="1" baseline="-25000" dirty="0" smtClean="0"/>
              <a:t>j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baseline="-25000" dirty="0" smtClean="0"/>
              <a:t>min,</a:t>
            </a:r>
            <a:r>
              <a:rPr lang="en-US" i="1" baseline="-25000" dirty="0" smtClean="0"/>
              <a:t>j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baseline="-25000" dirty="0" smtClean="0"/>
              <a:t>max,</a:t>
            </a:r>
            <a:r>
              <a:rPr lang="en-US" i="1" baseline="-25000" dirty="0" smtClean="0"/>
              <a:t>j</a:t>
            </a:r>
            <a:r>
              <a:rPr lang="en-US" dirty="0" smtClean="0"/>
              <a:t>)*</a:t>
            </a:r>
          </a:p>
          <a:p>
            <a:pPr lvl="2"/>
            <a:r>
              <a:rPr lang="en-US" dirty="0" smtClean="0"/>
              <a:t>Result set contains all </a:t>
            </a:r>
            <a:r>
              <a:rPr lang="en-US" i="1" dirty="0" smtClean="0"/>
              <a:t>O</a:t>
            </a:r>
            <a:r>
              <a:rPr lang="en-US" i="1" baseline="-25000" dirty="0" smtClean="0"/>
              <a:t>j</a:t>
            </a:r>
            <a:r>
              <a:rPr lang="en-US" dirty="0" smtClean="0"/>
              <a:t> where m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in(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d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max,1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,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d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max,2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, …) = </a:t>
            </a:r>
            <a:r>
              <a:rPr lang="el-GR" i="1" dirty="0" smtClean="0">
                <a:ea typeface="Arial Unicode MS"/>
                <a:cs typeface="Arial Unicode MS"/>
                <a:sym typeface="Wingdings" pitchFamily="2" charset="2"/>
              </a:rPr>
              <a:t>δ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≥</a:t>
            </a:r>
            <a:r>
              <a:rPr lang="en-US" i="1" dirty="0" smtClean="0"/>
              <a:t> </a:t>
            </a:r>
            <a:r>
              <a:rPr lang="en-US" i="1" dirty="0" err="1" smtClean="0"/>
              <a:t>d</a:t>
            </a:r>
            <a:r>
              <a:rPr lang="en-US" baseline="-25000" dirty="0" err="1" smtClean="0"/>
              <a:t>min,</a:t>
            </a:r>
            <a:r>
              <a:rPr lang="en-US" i="1" baseline="-25000" dirty="0" err="1" smtClean="0"/>
              <a:t>j</a:t>
            </a:r>
            <a:endParaRPr lang="en-US" dirty="0" smtClean="0">
              <a:ea typeface="Arial Unicode MS"/>
              <a:cs typeface="Arial Unicode MS"/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Set of all </a:t>
            </a:r>
            <a:r>
              <a:rPr lang="en-US" b="1" dirty="0" smtClean="0">
                <a:solidFill>
                  <a:schemeClr val="tx2"/>
                </a:solidFill>
              </a:rPr>
              <a:t>possible</a:t>
            </a:r>
            <a:r>
              <a:rPr lang="en-US" dirty="0" smtClean="0"/>
              <a:t> nearest neighbors with respect to possible positions given by </a:t>
            </a:r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392038" y="2605913"/>
            <a:ext cx="2680481" cy="1966095"/>
            <a:chOff x="6392038" y="3963235"/>
            <a:chExt cx="2680481" cy="1966095"/>
          </a:xfrm>
        </p:grpSpPr>
        <p:grpSp>
          <p:nvGrpSpPr>
            <p:cNvPr id="6" name="Gruppieren 4"/>
            <p:cNvGrpSpPr/>
            <p:nvPr/>
          </p:nvGrpSpPr>
          <p:grpSpPr>
            <a:xfrm>
              <a:off x="7210454" y="3963235"/>
              <a:ext cx="1703792" cy="1042208"/>
              <a:chOff x="5371574" y="3286124"/>
              <a:chExt cx="2754868" cy="1685150"/>
            </a:xfrm>
          </p:grpSpPr>
          <p:sp>
            <p:nvSpPr>
              <p:cNvPr id="24" name="Freihandform 23"/>
              <p:cNvSpPr/>
              <p:nvPr/>
            </p:nvSpPr>
            <p:spPr>
              <a:xfrm>
                <a:off x="5371574" y="3286124"/>
                <a:ext cx="2754868" cy="1685150"/>
              </a:xfrm>
              <a:custGeom>
                <a:avLst/>
                <a:gdLst>
                  <a:gd name="connsiteX0" fmla="*/ 3960934 w 4819650"/>
                  <a:gd name="connsiteY0" fmla="*/ 348761 h 2718288"/>
                  <a:gd name="connsiteX1" fmla="*/ 1472711 w 4819650"/>
                  <a:gd name="connsiteY1" fmla="*/ 199292 h 2718288"/>
                  <a:gd name="connsiteX2" fmla="*/ 786911 w 4819650"/>
                  <a:gd name="connsiteY2" fmla="*/ 1544515 h 2718288"/>
                  <a:gd name="connsiteX3" fmla="*/ 206619 w 4819650"/>
                  <a:gd name="connsiteY3" fmla="*/ 2019299 h 2718288"/>
                  <a:gd name="connsiteX4" fmla="*/ 2026627 w 4819650"/>
                  <a:gd name="connsiteY4" fmla="*/ 2573215 h 2718288"/>
                  <a:gd name="connsiteX5" fmla="*/ 3099288 w 4819650"/>
                  <a:gd name="connsiteY5" fmla="*/ 1148861 h 2718288"/>
                  <a:gd name="connsiteX6" fmla="*/ 4567604 w 4819650"/>
                  <a:gd name="connsiteY6" fmla="*/ 1430215 h 2718288"/>
                  <a:gd name="connsiteX7" fmla="*/ 4611565 w 4819650"/>
                  <a:gd name="connsiteY7" fmla="*/ 621323 h 2718288"/>
                  <a:gd name="connsiteX8" fmla="*/ 3960934 w 4819650"/>
                  <a:gd name="connsiteY8" fmla="*/ 348761 h 2718288"/>
                  <a:gd name="connsiteX0" fmla="*/ 3960934 w 4625743"/>
                  <a:gd name="connsiteY0" fmla="*/ 348761 h 2718288"/>
                  <a:gd name="connsiteX1" fmla="*/ 1472711 w 4625743"/>
                  <a:gd name="connsiteY1" fmla="*/ 199292 h 2718288"/>
                  <a:gd name="connsiteX2" fmla="*/ 786911 w 4625743"/>
                  <a:gd name="connsiteY2" fmla="*/ 1544515 h 2718288"/>
                  <a:gd name="connsiteX3" fmla="*/ 206619 w 4625743"/>
                  <a:gd name="connsiteY3" fmla="*/ 2019299 h 2718288"/>
                  <a:gd name="connsiteX4" fmla="*/ 2026627 w 4625743"/>
                  <a:gd name="connsiteY4" fmla="*/ 2573215 h 2718288"/>
                  <a:gd name="connsiteX5" fmla="*/ 3099288 w 4625743"/>
                  <a:gd name="connsiteY5" fmla="*/ 1148861 h 2718288"/>
                  <a:gd name="connsiteX6" fmla="*/ 3875859 w 4625743"/>
                  <a:gd name="connsiteY6" fmla="*/ 1199705 h 2718288"/>
                  <a:gd name="connsiteX7" fmla="*/ 4611565 w 4625743"/>
                  <a:gd name="connsiteY7" fmla="*/ 621323 h 2718288"/>
                  <a:gd name="connsiteX8" fmla="*/ 3960934 w 4625743"/>
                  <a:gd name="connsiteY8" fmla="*/ 348761 h 2718288"/>
                  <a:gd name="connsiteX0" fmla="*/ 3960934 w 4407212"/>
                  <a:gd name="connsiteY0" fmla="*/ 348761 h 2718288"/>
                  <a:gd name="connsiteX1" fmla="*/ 1472711 w 4407212"/>
                  <a:gd name="connsiteY1" fmla="*/ 199292 h 2718288"/>
                  <a:gd name="connsiteX2" fmla="*/ 786911 w 4407212"/>
                  <a:gd name="connsiteY2" fmla="*/ 1544515 h 2718288"/>
                  <a:gd name="connsiteX3" fmla="*/ 206619 w 4407212"/>
                  <a:gd name="connsiteY3" fmla="*/ 2019299 h 2718288"/>
                  <a:gd name="connsiteX4" fmla="*/ 2026627 w 4407212"/>
                  <a:gd name="connsiteY4" fmla="*/ 2573215 h 2718288"/>
                  <a:gd name="connsiteX5" fmla="*/ 3099288 w 4407212"/>
                  <a:gd name="connsiteY5" fmla="*/ 1148861 h 2718288"/>
                  <a:gd name="connsiteX6" fmla="*/ 3875859 w 4407212"/>
                  <a:gd name="connsiteY6" fmla="*/ 1199705 h 2718288"/>
                  <a:gd name="connsiteX7" fmla="*/ 4150385 w 4407212"/>
                  <a:gd name="connsiteY7" fmla="*/ 851755 h 2718288"/>
                  <a:gd name="connsiteX8" fmla="*/ 3960934 w 4407212"/>
                  <a:gd name="connsiteY8" fmla="*/ 348761 h 2718288"/>
                  <a:gd name="connsiteX0" fmla="*/ 3960933 w 4407212"/>
                  <a:gd name="connsiteY0" fmla="*/ 348762 h 2718288"/>
                  <a:gd name="connsiteX1" fmla="*/ 1472711 w 4407212"/>
                  <a:gd name="connsiteY1" fmla="*/ 199292 h 2718288"/>
                  <a:gd name="connsiteX2" fmla="*/ 786911 w 4407212"/>
                  <a:gd name="connsiteY2" fmla="*/ 1544515 h 2718288"/>
                  <a:gd name="connsiteX3" fmla="*/ 206619 w 4407212"/>
                  <a:gd name="connsiteY3" fmla="*/ 2019299 h 2718288"/>
                  <a:gd name="connsiteX4" fmla="*/ 2026627 w 4407212"/>
                  <a:gd name="connsiteY4" fmla="*/ 2573215 h 2718288"/>
                  <a:gd name="connsiteX5" fmla="*/ 3099288 w 4407212"/>
                  <a:gd name="connsiteY5" fmla="*/ 1148861 h 2718288"/>
                  <a:gd name="connsiteX6" fmla="*/ 3875859 w 4407212"/>
                  <a:gd name="connsiteY6" fmla="*/ 1199705 h 2718288"/>
                  <a:gd name="connsiteX7" fmla="*/ 4150385 w 4407212"/>
                  <a:gd name="connsiteY7" fmla="*/ 851755 h 2718288"/>
                  <a:gd name="connsiteX8" fmla="*/ 3960933 w 4407212"/>
                  <a:gd name="connsiteY8" fmla="*/ 348762 h 2718288"/>
                  <a:gd name="connsiteX0" fmla="*/ 3960933 w 4445630"/>
                  <a:gd name="connsiteY0" fmla="*/ 348762 h 2718288"/>
                  <a:gd name="connsiteX1" fmla="*/ 1472711 w 4445630"/>
                  <a:gd name="connsiteY1" fmla="*/ 199292 h 2718288"/>
                  <a:gd name="connsiteX2" fmla="*/ 786911 w 4445630"/>
                  <a:gd name="connsiteY2" fmla="*/ 1544515 h 2718288"/>
                  <a:gd name="connsiteX3" fmla="*/ 206619 w 4445630"/>
                  <a:gd name="connsiteY3" fmla="*/ 2019299 h 2718288"/>
                  <a:gd name="connsiteX4" fmla="*/ 2026627 w 4445630"/>
                  <a:gd name="connsiteY4" fmla="*/ 2573215 h 2718288"/>
                  <a:gd name="connsiteX5" fmla="*/ 3099288 w 4445630"/>
                  <a:gd name="connsiteY5" fmla="*/ 1148861 h 2718288"/>
                  <a:gd name="connsiteX6" fmla="*/ 3875859 w 4445630"/>
                  <a:gd name="connsiteY6" fmla="*/ 1199705 h 2718288"/>
                  <a:gd name="connsiteX7" fmla="*/ 4380898 w 4445630"/>
                  <a:gd name="connsiteY7" fmla="*/ 621245 h 2718288"/>
                  <a:gd name="connsiteX8" fmla="*/ 3960933 w 4445630"/>
                  <a:gd name="connsiteY8" fmla="*/ 348762 h 2718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45630" h="2718288">
                    <a:moveTo>
                      <a:pt x="3960933" y="348762"/>
                    </a:moveTo>
                    <a:cubicBezTo>
                      <a:pt x="3476235" y="278437"/>
                      <a:pt x="2001715" y="0"/>
                      <a:pt x="1472711" y="199292"/>
                    </a:cubicBezTo>
                    <a:cubicBezTo>
                      <a:pt x="943707" y="398584"/>
                      <a:pt x="997926" y="1241181"/>
                      <a:pt x="786911" y="1544515"/>
                    </a:cubicBezTo>
                    <a:cubicBezTo>
                      <a:pt x="575896" y="1847850"/>
                      <a:pt x="0" y="1847849"/>
                      <a:pt x="206619" y="2019299"/>
                    </a:cubicBezTo>
                    <a:cubicBezTo>
                      <a:pt x="413238" y="2190749"/>
                      <a:pt x="1544516" y="2718288"/>
                      <a:pt x="2026627" y="2573215"/>
                    </a:cubicBezTo>
                    <a:cubicBezTo>
                      <a:pt x="2508739" y="2428142"/>
                      <a:pt x="2791083" y="1377779"/>
                      <a:pt x="3099288" y="1148861"/>
                    </a:cubicBezTo>
                    <a:cubicBezTo>
                      <a:pt x="3407493" y="919943"/>
                      <a:pt x="3662258" y="1287641"/>
                      <a:pt x="3875859" y="1199705"/>
                    </a:cubicBezTo>
                    <a:cubicBezTo>
                      <a:pt x="4089460" y="1111769"/>
                      <a:pt x="4366719" y="763069"/>
                      <a:pt x="4380898" y="621245"/>
                    </a:cubicBezTo>
                    <a:cubicBezTo>
                      <a:pt x="4395077" y="479421"/>
                      <a:pt x="4445631" y="419087"/>
                      <a:pt x="3960933" y="348762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dirty="0"/>
              </a:p>
            </p:txBody>
          </p:sp>
          <p:sp>
            <p:nvSpPr>
              <p:cNvPr id="25" name="Freihandform 6"/>
              <p:cNvSpPr/>
              <p:nvPr/>
            </p:nvSpPr>
            <p:spPr>
              <a:xfrm>
                <a:off x="5880169" y="3493694"/>
                <a:ext cx="1884849" cy="1241482"/>
              </a:xfrm>
              <a:custGeom>
                <a:avLst/>
                <a:gdLst>
                  <a:gd name="connsiteX0" fmla="*/ 1849316 w 3042139"/>
                  <a:gd name="connsiteY0" fmla="*/ 961292 h 2003181"/>
                  <a:gd name="connsiteX1" fmla="*/ 2253762 w 3042139"/>
                  <a:gd name="connsiteY1" fmla="*/ 609600 h 2003181"/>
                  <a:gd name="connsiteX2" fmla="*/ 2790093 w 3042139"/>
                  <a:gd name="connsiteY2" fmla="*/ 600808 h 2003181"/>
                  <a:gd name="connsiteX3" fmla="*/ 2869224 w 3042139"/>
                  <a:gd name="connsiteY3" fmla="*/ 275492 h 2003181"/>
                  <a:gd name="connsiteX4" fmla="*/ 1752601 w 3042139"/>
                  <a:gd name="connsiteY4" fmla="*/ 90854 h 2003181"/>
                  <a:gd name="connsiteX5" fmla="*/ 820616 w 3042139"/>
                  <a:gd name="connsiteY5" fmla="*/ 187569 h 2003181"/>
                  <a:gd name="connsiteX6" fmla="*/ 398585 w 3042139"/>
                  <a:gd name="connsiteY6" fmla="*/ 1216269 h 2003181"/>
                  <a:gd name="connsiteX7" fmla="*/ 108439 w 3042139"/>
                  <a:gd name="connsiteY7" fmla="*/ 1682262 h 2003181"/>
                  <a:gd name="connsiteX8" fmla="*/ 1049216 w 3042139"/>
                  <a:gd name="connsiteY8" fmla="*/ 1919654 h 2003181"/>
                  <a:gd name="connsiteX9" fmla="*/ 1647093 w 3042139"/>
                  <a:gd name="connsiteY9" fmla="*/ 1181100 h 2003181"/>
                  <a:gd name="connsiteX10" fmla="*/ 1849316 w 3042139"/>
                  <a:gd name="connsiteY10" fmla="*/ 961292 h 2003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42139" h="2003181">
                    <a:moveTo>
                      <a:pt x="1849316" y="961292"/>
                    </a:moveTo>
                    <a:cubicBezTo>
                      <a:pt x="1950428" y="866042"/>
                      <a:pt x="2096966" y="669681"/>
                      <a:pt x="2253762" y="609600"/>
                    </a:cubicBezTo>
                    <a:cubicBezTo>
                      <a:pt x="2410558" y="549519"/>
                      <a:pt x="2687516" y="656493"/>
                      <a:pt x="2790093" y="600808"/>
                    </a:cubicBezTo>
                    <a:cubicBezTo>
                      <a:pt x="2892670" y="545123"/>
                      <a:pt x="3042139" y="360484"/>
                      <a:pt x="2869224" y="275492"/>
                    </a:cubicBezTo>
                    <a:cubicBezTo>
                      <a:pt x="2696309" y="190500"/>
                      <a:pt x="2094036" y="105508"/>
                      <a:pt x="1752601" y="90854"/>
                    </a:cubicBezTo>
                    <a:cubicBezTo>
                      <a:pt x="1411166" y="76200"/>
                      <a:pt x="1046285" y="0"/>
                      <a:pt x="820616" y="187569"/>
                    </a:cubicBezTo>
                    <a:cubicBezTo>
                      <a:pt x="594947" y="375138"/>
                      <a:pt x="517281" y="967154"/>
                      <a:pt x="398585" y="1216269"/>
                    </a:cubicBezTo>
                    <a:cubicBezTo>
                      <a:pt x="279889" y="1465385"/>
                      <a:pt x="0" y="1565031"/>
                      <a:pt x="108439" y="1682262"/>
                    </a:cubicBezTo>
                    <a:cubicBezTo>
                      <a:pt x="216878" y="1799493"/>
                      <a:pt x="792774" y="2003181"/>
                      <a:pt x="1049216" y="1919654"/>
                    </a:cubicBezTo>
                    <a:cubicBezTo>
                      <a:pt x="1305658" y="1836127"/>
                      <a:pt x="1509347" y="1345223"/>
                      <a:pt x="1647093" y="1181100"/>
                    </a:cubicBezTo>
                    <a:cubicBezTo>
                      <a:pt x="1784839" y="1016977"/>
                      <a:pt x="1748205" y="1056542"/>
                      <a:pt x="1849316" y="961292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dirty="0"/>
              </a:p>
            </p:txBody>
          </p:sp>
          <p:sp>
            <p:nvSpPr>
              <p:cNvPr id="26" name="Freihandform 7"/>
              <p:cNvSpPr/>
              <p:nvPr/>
            </p:nvSpPr>
            <p:spPr>
              <a:xfrm>
                <a:off x="6149142" y="3583570"/>
                <a:ext cx="1005578" cy="1066854"/>
              </a:xfrm>
              <a:custGeom>
                <a:avLst/>
                <a:gdLst>
                  <a:gd name="connsiteX0" fmla="*/ 723900 w 1078523"/>
                  <a:gd name="connsiteY0" fmla="*/ 156797 h 1169377"/>
                  <a:gd name="connsiteX1" fmla="*/ 64477 w 1078523"/>
                  <a:gd name="connsiteY1" fmla="*/ 948104 h 1169377"/>
                  <a:gd name="connsiteX2" fmla="*/ 337039 w 1078523"/>
                  <a:gd name="connsiteY2" fmla="*/ 1036027 h 1169377"/>
                  <a:gd name="connsiteX3" fmla="*/ 1014046 w 1078523"/>
                  <a:gd name="connsiteY3" fmla="*/ 148004 h 1169377"/>
                  <a:gd name="connsiteX4" fmla="*/ 723900 w 1078523"/>
                  <a:gd name="connsiteY4" fmla="*/ 156797 h 1169377"/>
                  <a:gd name="connsiteX0" fmla="*/ 397245 w 985192"/>
                  <a:gd name="connsiteY0" fmla="*/ 155331 h 1167911"/>
                  <a:gd name="connsiteX1" fmla="*/ 17812 w 985192"/>
                  <a:gd name="connsiteY1" fmla="*/ 946638 h 1167911"/>
                  <a:gd name="connsiteX2" fmla="*/ 290374 w 985192"/>
                  <a:gd name="connsiteY2" fmla="*/ 1034561 h 1167911"/>
                  <a:gd name="connsiteX3" fmla="*/ 967381 w 985192"/>
                  <a:gd name="connsiteY3" fmla="*/ 146538 h 1167911"/>
                  <a:gd name="connsiteX4" fmla="*/ 397245 w 985192"/>
                  <a:gd name="connsiteY4" fmla="*/ 155331 h 1167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5192" h="1167911">
                    <a:moveTo>
                      <a:pt x="397245" y="155331"/>
                    </a:moveTo>
                    <a:cubicBezTo>
                      <a:pt x="238984" y="288681"/>
                      <a:pt x="35624" y="800100"/>
                      <a:pt x="17812" y="946638"/>
                    </a:cubicBezTo>
                    <a:cubicBezTo>
                      <a:pt x="0" y="1093176"/>
                      <a:pt x="132113" y="1167911"/>
                      <a:pt x="290374" y="1034561"/>
                    </a:cubicBezTo>
                    <a:cubicBezTo>
                      <a:pt x="448635" y="901211"/>
                      <a:pt x="949569" y="293076"/>
                      <a:pt x="967381" y="146538"/>
                    </a:cubicBezTo>
                    <a:cubicBezTo>
                      <a:pt x="985193" y="0"/>
                      <a:pt x="555506" y="21981"/>
                      <a:pt x="397245" y="155331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dirty="0"/>
              </a:p>
            </p:txBody>
          </p:sp>
        </p:grpSp>
        <p:grpSp>
          <p:nvGrpSpPr>
            <p:cNvPr id="7" name="Gruppieren 13"/>
            <p:cNvGrpSpPr/>
            <p:nvPr/>
          </p:nvGrpSpPr>
          <p:grpSpPr>
            <a:xfrm>
              <a:off x="6392038" y="5106243"/>
              <a:ext cx="859545" cy="776278"/>
              <a:chOff x="6539666" y="3863945"/>
              <a:chExt cx="1722660" cy="1555780"/>
            </a:xfrm>
          </p:grpSpPr>
          <p:sp>
            <p:nvSpPr>
              <p:cNvPr id="20" name="Freihandform 19"/>
              <p:cNvSpPr/>
              <p:nvPr/>
            </p:nvSpPr>
            <p:spPr bwMode="auto">
              <a:xfrm>
                <a:off x="6539666" y="3863945"/>
                <a:ext cx="1722660" cy="1555780"/>
              </a:xfrm>
              <a:custGeom>
                <a:avLst/>
                <a:gdLst>
                  <a:gd name="connsiteX0" fmla="*/ 354013 w 2020094"/>
                  <a:gd name="connsiteY0" fmla="*/ 534988 h 1758950"/>
                  <a:gd name="connsiteX1" fmla="*/ 806450 w 2020094"/>
                  <a:gd name="connsiteY1" fmla="*/ 106363 h 1758950"/>
                  <a:gd name="connsiteX2" fmla="*/ 1397000 w 2020094"/>
                  <a:gd name="connsiteY2" fmla="*/ 44450 h 1758950"/>
                  <a:gd name="connsiteX3" fmla="*/ 1773238 w 2020094"/>
                  <a:gd name="connsiteY3" fmla="*/ 373063 h 1758950"/>
                  <a:gd name="connsiteX4" fmla="*/ 2006600 w 2020094"/>
                  <a:gd name="connsiteY4" fmla="*/ 868363 h 1758950"/>
                  <a:gd name="connsiteX5" fmla="*/ 1692275 w 2020094"/>
                  <a:gd name="connsiteY5" fmla="*/ 1306513 h 1758950"/>
                  <a:gd name="connsiteX6" fmla="*/ 1311275 w 2020094"/>
                  <a:gd name="connsiteY6" fmla="*/ 1606550 h 1758950"/>
                  <a:gd name="connsiteX7" fmla="*/ 735013 w 2020094"/>
                  <a:gd name="connsiteY7" fmla="*/ 1739900 h 1758950"/>
                  <a:gd name="connsiteX8" fmla="*/ 258763 w 2020094"/>
                  <a:gd name="connsiteY8" fmla="*/ 1492250 h 1758950"/>
                  <a:gd name="connsiteX9" fmla="*/ 15875 w 2020094"/>
                  <a:gd name="connsiteY9" fmla="*/ 1139825 h 1758950"/>
                  <a:gd name="connsiteX10" fmla="*/ 354013 w 2020094"/>
                  <a:gd name="connsiteY10" fmla="*/ 534988 h 1758950"/>
                  <a:gd name="connsiteX0" fmla="*/ 181128 w 1847209"/>
                  <a:gd name="connsiteY0" fmla="*/ 534988 h 1758950"/>
                  <a:gd name="connsiteX1" fmla="*/ 633565 w 1847209"/>
                  <a:gd name="connsiteY1" fmla="*/ 106363 h 1758950"/>
                  <a:gd name="connsiteX2" fmla="*/ 1224115 w 1847209"/>
                  <a:gd name="connsiteY2" fmla="*/ 44450 h 1758950"/>
                  <a:gd name="connsiteX3" fmla="*/ 1600353 w 1847209"/>
                  <a:gd name="connsiteY3" fmla="*/ 373063 h 1758950"/>
                  <a:gd name="connsiteX4" fmla="*/ 1833715 w 1847209"/>
                  <a:gd name="connsiteY4" fmla="*/ 868363 h 1758950"/>
                  <a:gd name="connsiteX5" fmla="*/ 1519390 w 1847209"/>
                  <a:gd name="connsiteY5" fmla="*/ 1306513 h 1758950"/>
                  <a:gd name="connsiteX6" fmla="*/ 1138390 w 1847209"/>
                  <a:gd name="connsiteY6" fmla="*/ 1606550 h 1758950"/>
                  <a:gd name="connsiteX7" fmla="*/ 562128 w 1847209"/>
                  <a:gd name="connsiteY7" fmla="*/ 1739900 h 1758950"/>
                  <a:gd name="connsiteX8" fmla="*/ 85878 w 1847209"/>
                  <a:gd name="connsiteY8" fmla="*/ 1492250 h 1758950"/>
                  <a:gd name="connsiteX9" fmla="*/ 46860 w 1847209"/>
                  <a:gd name="connsiteY9" fmla="*/ 1139825 h 1758950"/>
                  <a:gd name="connsiteX10" fmla="*/ 181128 w 1847209"/>
                  <a:gd name="connsiteY10" fmla="*/ 534988 h 1758950"/>
                  <a:gd name="connsiteX0" fmla="*/ 181128 w 1847209"/>
                  <a:gd name="connsiteY0" fmla="*/ 486573 h 1710535"/>
                  <a:gd name="connsiteX1" fmla="*/ 633565 w 1847209"/>
                  <a:gd name="connsiteY1" fmla="*/ 57948 h 1710535"/>
                  <a:gd name="connsiteX2" fmla="*/ 1224115 w 1847209"/>
                  <a:gd name="connsiteY2" fmla="*/ 138887 h 1710535"/>
                  <a:gd name="connsiteX3" fmla="*/ 1600353 w 1847209"/>
                  <a:gd name="connsiteY3" fmla="*/ 324648 h 1710535"/>
                  <a:gd name="connsiteX4" fmla="*/ 1833715 w 1847209"/>
                  <a:gd name="connsiteY4" fmla="*/ 819948 h 1710535"/>
                  <a:gd name="connsiteX5" fmla="*/ 1519390 w 1847209"/>
                  <a:gd name="connsiteY5" fmla="*/ 1258098 h 1710535"/>
                  <a:gd name="connsiteX6" fmla="*/ 1138390 w 1847209"/>
                  <a:gd name="connsiteY6" fmla="*/ 1558135 h 1710535"/>
                  <a:gd name="connsiteX7" fmla="*/ 562128 w 1847209"/>
                  <a:gd name="connsiteY7" fmla="*/ 1691485 h 1710535"/>
                  <a:gd name="connsiteX8" fmla="*/ 85878 w 1847209"/>
                  <a:gd name="connsiteY8" fmla="*/ 1443835 h 1710535"/>
                  <a:gd name="connsiteX9" fmla="*/ 46860 w 1847209"/>
                  <a:gd name="connsiteY9" fmla="*/ 1091410 h 1710535"/>
                  <a:gd name="connsiteX10" fmla="*/ 181128 w 1847209"/>
                  <a:gd name="connsiteY10" fmla="*/ 486573 h 1710535"/>
                  <a:gd name="connsiteX0" fmla="*/ 181128 w 1847209"/>
                  <a:gd name="connsiteY0" fmla="*/ 368327 h 1592289"/>
                  <a:gd name="connsiteX1" fmla="*/ 497601 w 1847209"/>
                  <a:gd name="connsiteY1" fmla="*/ 82554 h 1592289"/>
                  <a:gd name="connsiteX2" fmla="*/ 1224115 w 1847209"/>
                  <a:gd name="connsiteY2" fmla="*/ 20641 h 1592289"/>
                  <a:gd name="connsiteX3" fmla="*/ 1600353 w 1847209"/>
                  <a:gd name="connsiteY3" fmla="*/ 206402 h 1592289"/>
                  <a:gd name="connsiteX4" fmla="*/ 1833715 w 1847209"/>
                  <a:gd name="connsiteY4" fmla="*/ 701702 h 1592289"/>
                  <a:gd name="connsiteX5" fmla="*/ 1519390 w 1847209"/>
                  <a:gd name="connsiteY5" fmla="*/ 1139852 h 1592289"/>
                  <a:gd name="connsiteX6" fmla="*/ 1138390 w 1847209"/>
                  <a:gd name="connsiteY6" fmla="*/ 1439889 h 1592289"/>
                  <a:gd name="connsiteX7" fmla="*/ 562128 w 1847209"/>
                  <a:gd name="connsiteY7" fmla="*/ 1573239 h 1592289"/>
                  <a:gd name="connsiteX8" fmla="*/ 85878 w 1847209"/>
                  <a:gd name="connsiteY8" fmla="*/ 1325589 h 1592289"/>
                  <a:gd name="connsiteX9" fmla="*/ 46860 w 1847209"/>
                  <a:gd name="connsiteY9" fmla="*/ 973164 h 1592289"/>
                  <a:gd name="connsiteX10" fmla="*/ 181128 w 1847209"/>
                  <a:gd name="connsiteY10" fmla="*/ 368327 h 1592289"/>
                  <a:gd name="connsiteX0" fmla="*/ 181128 w 1842882"/>
                  <a:gd name="connsiteY0" fmla="*/ 380230 h 1604192"/>
                  <a:gd name="connsiteX1" fmla="*/ 497601 w 1842882"/>
                  <a:gd name="connsiteY1" fmla="*/ 94457 h 1604192"/>
                  <a:gd name="connsiteX2" fmla="*/ 1224115 w 1842882"/>
                  <a:gd name="connsiteY2" fmla="*/ 32544 h 1604192"/>
                  <a:gd name="connsiteX3" fmla="*/ 1464389 w 1842882"/>
                  <a:gd name="connsiteY3" fmla="*/ 289719 h 1604192"/>
                  <a:gd name="connsiteX4" fmla="*/ 1833715 w 1842882"/>
                  <a:gd name="connsiteY4" fmla="*/ 713605 h 1604192"/>
                  <a:gd name="connsiteX5" fmla="*/ 1519390 w 1842882"/>
                  <a:gd name="connsiteY5" fmla="*/ 1151755 h 1604192"/>
                  <a:gd name="connsiteX6" fmla="*/ 1138390 w 1842882"/>
                  <a:gd name="connsiteY6" fmla="*/ 1451792 h 1604192"/>
                  <a:gd name="connsiteX7" fmla="*/ 562128 w 1842882"/>
                  <a:gd name="connsiteY7" fmla="*/ 1585142 h 1604192"/>
                  <a:gd name="connsiteX8" fmla="*/ 85878 w 1842882"/>
                  <a:gd name="connsiteY8" fmla="*/ 1337492 h 1604192"/>
                  <a:gd name="connsiteX9" fmla="*/ 46860 w 1842882"/>
                  <a:gd name="connsiteY9" fmla="*/ 985067 h 1604192"/>
                  <a:gd name="connsiteX10" fmla="*/ 181128 w 1842882"/>
                  <a:gd name="connsiteY10" fmla="*/ 380230 h 1604192"/>
                  <a:gd name="connsiteX0" fmla="*/ 181128 w 1842882"/>
                  <a:gd name="connsiteY0" fmla="*/ 331818 h 1555780"/>
                  <a:gd name="connsiteX1" fmla="*/ 497601 w 1842882"/>
                  <a:gd name="connsiteY1" fmla="*/ 46045 h 1555780"/>
                  <a:gd name="connsiteX2" fmla="*/ 1020185 w 1842882"/>
                  <a:gd name="connsiteY2" fmla="*/ 55546 h 1555780"/>
                  <a:gd name="connsiteX3" fmla="*/ 1464389 w 1842882"/>
                  <a:gd name="connsiteY3" fmla="*/ 241307 h 1555780"/>
                  <a:gd name="connsiteX4" fmla="*/ 1833715 w 1842882"/>
                  <a:gd name="connsiteY4" fmla="*/ 665193 h 1555780"/>
                  <a:gd name="connsiteX5" fmla="*/ 1519390 w 1842882"/>
                  <a:gd name="connsiteY5" fmla="*/ 1103343 h 1555780"/>
                  <a:gd name="connsiteX6" fmla="*/ 1138390 w 1842882"/>
                  <a:gd name="connsiteY6" fmla="*/ 1403380 h 1555780"/>
                  <a:gd name="connsiteX7" fmla="*/ 562128 w 1842882"/>
                  <a:gd name="connsiteY7" fmla="*/ 1536730 h 1555780"/>
                  <a:gd name="connsiteX8" fmla="*/ 85878 w 1842882"/>
                  <a:gd name="connsiteY8" fmla="*/ 1289080 h 1555780"/>
                  <a:gd name="connsiteX9" fmla="*/ 46860 w 1842882"/>
                  <a:gd name="connsiteY9" fmla="*/ 936655 h 1555780"/>
                  <a:gd name="connsiteX10" fmla="*/ 181128 w 1842882"/>
                  <a:gd name="connsiteY10" fmla="*/ 331818 h 1555780"/>
                  <a:gd name="connsiteX0" fmla="*/ 181128 w 1638952"/>
                  <a:gd name="connsiteY0" fmla="*/ 331818 h 1555780"/>
                  <a:gd name="connsiteX1" fmla="*/ 497601 w 1638952"/>
                  <a:gd name="connsiteY1" fmla="*/ 46045 h 1555780"/>
                  <a:gd name="connsiteX2" fmla="*/ 1020185 w 1638952"/>
                  <a:gd name="connsiteY2" fmla="*/ 55546 h 1555780"/>
                  <a:gd name="connsiteX3" fmla="*/ 1464389 w 1638952"/>
                  <a:gd name="connsiteY3" fmla="*/ 241307 h 1555780"/>
                  <a:gd name="connsiteX4" fmla="*/ 1629785 w 1638952"/>
                  <a:gd name="connsiteY4" fmla="*/ 665193 h 1555780"/>
                  <a:gd name="connsiteX5" fmla="*/ 1519390 w 1638952"/>
                  <a:gd name="connsiteY5" fmla="*/ 1103343 h 1555780"/>
                  <a:gd name="connsiteX6" fmla="*/ 1138390 w 1638952"/>
                  <a:gd name="connsiteY6" fmla="*/ 1403380 h 1555780"/>
                  <a:gd name="connsiteX7" fmla="*/ 562128 w 1638952"/>
                  <a:gd name="connsiteY7" fmla="*/ 1536730 h 1555780"/>
                  <a:gd name="connsiteX8" fmla="*/ 85878 w 1638952"/>
                  <a:gd name="connsiteY8" fmla="*/ 1289080 h 1555780"/>
                  <a:gd name="connsiteX9" fmla="*/ 46860 w 1638952"/>
                  <a:gd name="connsiteY9" fmla="*/ 936655 h 1555780"/>
                  <a:gd name="connsiteX10" fmla="*/ 181128 w 1638952"/>
                  <a:gd name="connsiteY10" fmla="*/ 331818 h 1555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38952" h="1555780">
                    <a:moveTo>
                      <a:pt x="181128" y="331818"/>
                    </a:moveTo>
                    <a:cubicBezTo>
                      <a:pt x="256251" y="183383"/>
                      <a:pt x="357758" y="92090"/>
                      <a:pt x="497601" y="46045"/>
                    </a:cubicBezTo>
                    <a:cubicBezTo>
                      <a:pt x="637444" y="0"/>
                      <a:pt x="859054" y="23002"/>
                      <a:pt x="1020185" y="55546"/>
                    </a:cubicBezTo>
                    <a:cubicBezTo>
                      <a:pt x="1181316" y="88090"/>
                      <a:pt x="1362789" y="139699"/>
                      <a:pt x="1464389" y="241307"/>
                    </a:cubicBezTo>
                    <a:cubicBezTo>
                      <a:pt x="1565989" y="342915"/>
                      <a:pt x="1620618" y="521520"/>
                      <a:pt x="1629785" y="665193"/>
                    </a:cubicBezTo>
                    <a:cubicBezTo>
                      <a:pt x="1638952" y="808866"/>
                      <a:pt x="1601289" y="980312"/>
                      <a:pt x="1519390" y="1103343"/>
                    </a:cubicBezTo>
                    <a:cubicBezTo>
                      <a:pt x="1437491" y="1226374"/>
                      <a:pt x="1297934" y="1331149"/>
                      <a:pt x="1138390" y="1403380"/>
                    </a:cubicBezTo>
                    <a:cubicBezTo>
                      <a:pt x="978846" y="1475611"/>
                      <a:pt x="737547" y="1555780"/>
                      <a:pt x="562128" y="1536730"/>
                    </a:cubicBezTo>
                    <a:cubicBezTo>
                      <a:pt x="386709" y="1517680"/>
                      <a:pt x="171756" y="1389092"/>
                      <a:pt x="85878" y="1289080"/>
                    </a:cubicBezTo>
                    <a:cubicBezTo>
                      <a:pt x="0" y="1189068"/>
                      <a:pt x="30985" y="1095405"/>
                      <a:pt x="46860" y="936655"/>
                    </a:cubicBezTo>
                    <a:cubicBezTo>
                      <a:pt x="62735" y="777905"/>
                      <a:pt x="106005" y="480253"/>
                      <a:pt x="181128" y="331818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7842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1" name="Gerade Verbindung 20"/>
              <p:cNvCxnSpPr>
                <a:stCxn id="20" idx="9"/>
                <a:endCxn id="20" idx="4"/>
              </p:cNvCxnSpPr>
              <p:nvPr/>
            </p:nvCxnSpPr>
            <p:spPr bwMode="auto">
              <a:xfrm flipV="1">
                <a:off x="6588919" y="4529138"/>
                <a:ext cx="1663772" cy="27146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2" name="Freihandform 21"/>
              <p:cNvSpPr/>
              <p:nvPr/>
            </p:nvSpPr>
            <p:spPr bwMode="auto">
              <a:xfrm>
                <a:off x="6827807" y="4104459"/>
                <a:ext cx="1196174" cy="1031104"/>
              </a:xfrm>
              <a:custGeom>
                <a:avLst/>
                <a:gdLst>
                  <a:gd name="connsiteX0" fmla="*/ 420687 w 1434306"/>
                  <a:gd name="connsiteY0" fmla="*/ 362744 h 1245394"/>
                  <a:gd name="connsiteX1" fmla="*/ 901700 w 1434306"/>
                  <a:gd name="connsiteY1" fmla="*/ 794 h 1245394"/>
                  <a:gd name="connsiteX2" fmla="*/ 1273175 w 1434306"/>
                  <a:gd name="connsiteY2" fmla="*/ 367506 h 1245394"/>
                  <a:gd name="connsiteX3" fmla="*/ 1406525 w 1434306"/>
                  <a:gd name="connsiteY3" fmla="*/ 662781 h 1245394"/>
                  <a:gd name="connsiteX4" fmla="*/ 1106487 w 1434306"/>
                  <a:gd name="connsiteY4" fmla="*/ 1124744 h 1245394"/>
                  <a:gd name="connsiteX5" fmla="*/ 592137 w 1434306"/>
                  <a:gd name="connsiteY5" fmla="*/ 1243806 h 1245394"/>
                  <a:gd name="connsiteX6" fmla="*/ 268287 w 1434306"/>
                  <a:gd name="connsiteY6" fmla="*/ 1115219 h 1245394"/>
                  <a:gd name="connsiteX7" fmla="*/ 25400 w 1434306"/>
                  <a:gd name="connsiteY7" fmla="*/ 772319 h 1245394"/>
                  <a:gd name="connsiteX8" fmla="*/ 420687 w 1434306"/>
                  <a:gd name="connsiteY8" fmla="*/ 362744 h 1245394"/>
                  <a:gd name="connsiteX0" fmla="*/ 420687 w 1362836"/>
                  <a:gd name="connsiteY0" fmla="*/ 362744 h 1245394"/>
                  <a:gd name="connsiteX1" fmla="*/ 901700 w 1362836"/>
                  <a:gd name="connsiteY1" fmla="*/ 794 h 1245394"/>
                  <a:gd name="connsiteX2" fmla="*/ 1273175 w 1362836"/>
                  <a:gd name="connsiteY2" fmla="*/ 367506 h 1245394"/>
                  <a:gd name="connsiteX3" fmla="*/ 1335055 w 1362836"/>
                  <a:gd name="connsiteY3" fmla="*/ 662781 h 1245394"/>
                  <a:gd name="connsiteX4" fmla="*/ 1106487 w 1362836"/>
                  <a:gd name="connsiteY4" fmla="*/ 1124744 h 1245394"/>
                  <a:gd name="connsiteX5" fmla="*/ 592137 w 1362836"/>
                  <a:gd name="connsiteY5" fmla="*/ 1243806 h 1245394"/>
                  <a:gd name="connsiteX6" fmla="*/ 268287 w 1362836"/>
                  <a:gd name="connsiteY6" fmla="*/ 1115219 h 1245394"/>
                  <a:gd name="connsiteX7" fmla="*/ 25400 w 1362836"/>
                  <a:gd name="connsiteY7" fmla="*/ 772319 h 1245394"/>
                  <a:gd name="connsiteX8" fmla="*/ 420687 w 1362836"/>
                  <a:gd name="connsiteY8" fmla="*/ 362744 h 1245394"/>
                  <a:gd name="connsiteX0" fmla="*/ 420687 w 1339018"/>
                  <a:gd name="connsiteY0" fmla="*/ 362744 h 1245394"/>
                  <a:gd name="connsiteX1" fmla="*/ 901700 w 1339018"/>
                  <a:gd name="connsiteY1" fmla="*/ 794 h 1245394"/>
                  <a:gd name="connsiteX2" fmla="*/ 1130267 w 1339018"/>
                  <a:gd name="connsiteY2" fmla="*/ 367506 h 1245394"/>
                  <a:gd name="connsiteX3" fmla="*/ 1335055 w 1339018"/>
                  <a:gd name="connsiteY3" fmla="*/ 662781 h 1245394"/>
                  <a:gd name="connsiteX4" fmla="*/ 1106487 w 1339018"/>
                  <a:gd name="connsiteY4" fmla="*/ 1124744 h 1245394"/>
                  <a:gd name="connsiteX5" fmla="*/ 592137 w 1339018"/>
                  <a:gd name="connsiteY5" fmla="*/ 1243806 h 1245394"/>
                  <a:gd name="connsiteX6" fmla="*/ 268287 w 1339018"/>
                  <a:gd name="connsiteY6" fmla="*/ 1115219 h 1245394"/>
                  <a:gd name="connsiteX7" fmla="*/ 25400 w 1339018"/>
                  <a:gd name="connsiteY7" fmla="*/ 772319 h 1245394"/>
                  <a:gd name="connsiteX8" fmla="*/ 420687 w 1339018"/>
                  <a:gd name="connsiteY8" fmla="*/ 362744 h 1245394"/>
                  <a:gd name="connsiteX0" fmla="*/ 420687 w 1339018"/>
                  <a:gd name="connsiteY0" fmla="*/ 148454 h 1031104"/>
                  <a:gd name="connsiteX1" fmla="*/ 830230 w 1339018"/>
                  <a:gd name="connsiteY1" fmla="*/ 794 h 1031104"/>
                  <a:gd name="connsiteX2" fmla="*/ 1130267 w 1339018"/>
                  <a:gd name="connsiteY2" fmla="*/ 153216 h 1031104"/>
                  <a:gd name="connsiteX3" fmla="*/ 1335055 w 1339018"/>
                  <a:gd name="connsiteY3" fmla="*/ 448491 h 1031104"/>
                  <a:gd name="connsiteX4" fmla="*/ 1106487 w 1339018"/>
                  <a:gd name="connsiteY4" fmla="*/ 910454 h 1031104"/>
                  <a:gd name="connsiteX5" fmla="*/ 592137 w 1339018"/>
                  <a:gd name="connsiteY5" fmla="*/ 1029516 h 1031104"/>
                  <a:gd name="connsiteX6" fmla="*/ 268287 w 1339018"/>
                  <a:gd name="connsiteY6" fmla="*/ 900929 h 1031104"/>
                  <a:gd name="connsiteX7" fmla="*/ 25400 w 1339018"/>
                  <a:gd name="connsiteY7" fmla="*/ 558029 h 1031104"/>
                  <a:gd name="connsiteX8" fmla="*/ 420687 w 1339018"/>
                  <a:gd name="connsiteY8" fmla="*/ 148454 h 1031104"/>
                  <a:gd name="connsiteX0" fmla="*/ 277843 w 1196174"/>
                  <a:gd name="connsiteY0" fmla="*/ 148454 h 1031104"/>
                  <a:gd name="connsiteX1" fmla="*/ 687386 w 1196174"/>
                  <a:gd name="connsiteY1" fmla="*/ 794 h 1031104"/>
                  <a:gd name="connsiteX2" fmla="*/ 987423 w 1196174"/>
                  <a:gd name="connsiteY2" fmla="*/ 153216 h 1031104"/>
                  <a:gd name="connsiteX3" fmla="*/ 1192211 w 1196174"/>
                  <a:gd name="connsiteY3" fmla="*/ 448491 h 1031104"/>
                  <a:gd name="connsiteX4" fmla="*/ 963643 w 1196174"/>
                  <a:gd name="connsiteY4" fmla="*/ 910454 h 1031104"/>
                  <a:gd name="connsiteX5" fmla="*/ 449293 w 1196174"/>
                  <a:gd name="connsiteY5" fmla="*/ 1029516 h 1031104"/>
                  <a:gd name="connsiteX6" fmla="*/ 125443 w 1196174"/>
                  <a:gd name="connsiteY6" fmla="*/ 900929 h 1031104"/>
                  <a:gd name="connsiteX7" fmla="*/ 25400 w 1196174"/>
                  <a:gd name="connsiteY7" fmla="*/ 558029 h 1031104"/>
                  <a:gd name="connsiteX8" fmla="*/ 277843 w 1196174"/>
                  <a:gd name="connsiteY8" fmla="*/ 148454 h 1031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96174" h="1031104">
                    <a:moveTo>
                      <a:pt x="277843" y="148454"/>
                    </a:moveTo>
                    <a:cubicBezTo>
                      <a:pt x="388174" y="55582"/>
                      <a:pt x="569123" y="0"/>
                      <a:pt x="687386" y="794"/>
                    </a:cubicBezTo>
                    <a:cubicBezTo>
                      <a:pt x="805649" y="1588"/>
                      <a:pt x="903286" y="78600"/>
                      <a:pt x="987423" y="153216"/>
                    </a:cubicBezTo>
                    <a:cubicBezTo>
                      <a:pt x="1071560" y="227832"/>
                      <a:pt x="1196174" y="322285"/>
                      <a:pt x="1192211" y="448491"/>
                    </a:cubicBezTo>
                    <a:cubicBezTo>
                      <a:pt x="1188248" y="574697"/>
                      <a:pt x="1087463" y="813617"/>
                      <a:pt x="963643" y="910454"/>
                    </a:cubicBezTo>
                    <a:cubicBezTo>
                      <a:pt x="839823" y="1007291"/>
                      <a:pt x="588993" y="1031104"/>
                      <a:pt x="449293" y="1029516"/>
                    </a:cubicBezTo>
                    <a:cubicBezTo>
                      <a:pt x="309593" y="1027929"/>
                      <a:pt x="196092" y="979510"/>
                      <a:pt x="125443" y="900929"/>
                    </a:cubicBezTo>
                    <a:cubicBezTo>
                      <a:pt x="54794" y="822348"/>
                      <a:pt x="0" y="684235"/>
                      <a:pt x="25400" y="558029"/>
                    </a:cubicBezTo>
                    <a:cubicBezTo>
                      <a:pt x="50800" y="431823"/>
                      <a:pt x="167512" y="241326"/>
                      <a:pt x="277843" y="148454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7842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Freihandform 22"/>
              <p:cNvSpPr/>
              <p:nvPr/>
            </p:nvSpPr>
            <p:spPr bwMode="auto">
              <a:xfrm>
                <a:off x="7110413" y="4257675"/>
                <a:ext cx="561975" cy="585788"/>
              </a:xfrm>
              <a:custGeom>
                <a:avLst/>
                <a:gdLst>
                  <a:gd name="connsiteX0" fmla="*/ 35719 w 721519"/>
                  <a:gd name="connsiteY0" fmla="*/ 388143 h 761999"/>
                  <a:gd name="connsiteX1" fmla="*/ 407194 w 721519"/>
                  <a:gd name="connsiteY1" fmla="*/ 30956 h 761999"/>
                  <a:gd name="connsiteX2" fmla="*/ 650082 w 721519"/>
                  <a:gd name="connsiteY2" fmla="*/ 202406 h 761999"/>
                  <a:gd name="connsiteX3" fmla="*/ 645319 w 721519"/>
                  <a:gd name="connsiteY3" fmla="*/ 578643 h 761999"/>
                  <a:gd name="connsiteX4" fmla="*/ 192882 w 721519"/>
                  <a:gd name="connsiteY4" fmla="*/ 731043 h 761999"/>
                  <a:gd name="connsiteX5" fmla="*/ 35719 w 721519"/>
                  <a:gd name="connsiteY5" fmla="*/ 388143 h 761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1519" h="761999">
                    <a:moveTo>
                      <a:pt x="35719" y="388143"/>
                    </a:moveTo>
                    <a:cubicBezTo>
                      <a:pt x="71438" y="271462"/>
                      <a:pt x="304800" y="61912"/>
                      <a:pt x="407194" y="30956"/>
                    </a:cubicBezTo>
                    <a:cubicBezTo>
                      <a:pt x="509588" y="0"/>
                      <a:pt x="610395" y="111125"/>
                      <a:pt x="650082" y="202406"/>
                    </a:cubicBezTo>
                    <a:cubicBezTo>
                      <a:pt x="689770" y="293687"/>
                      <a:pt x="721519" y="490537"/>
                      <a:pt x="645319" y="578643"/>
                    </a:cubicBezTo>
                    <a:cubicBezTo>
                      <a:pt x="569119" y="666749"/>
                      <a:pt x="296070" y="761999"/>
                      <a:pt x="192882" y="731043"/>
                    </a:cubicBezTo>
                    <a:cubicBezTo>
                      <a:pt x="89694" y="700087"/>
                      <a:pt x="0" y="504824"/>
                      <a:pt x="35719" y="388143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21600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784225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8" name="Ellipse 7"/>
            <p:cNvSpPr/>
            <p:nvPr/>
          </p:nvSpPr>
          <p:spPr bwMode="auto">
            <a:xfrm>
              <a:off x="6517774" y="5164587"/>
              <a:ext cx="642942" cy="642942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0" name="Gruppieren 34"/>
            <p:cNvGrpSpPr/>
            <p:nvPr/>
          </p:nvGrpSpPr>
          <p:grpSpPr>
            <a:xfrm rot="19157459">
              <a:off x="6801005" y="5341820"/>
              <a:ext cx="2271514" cy="347163"/>
              <a:chOff x="714348" y="5786454"/>
              <a:chExt cx="2786876" cy="715968"/>
            </a:xfrm>
          </p:grpSpPr>
          <p:cxnSp>
            <p:nvCxnSpPr>
              <p:cNvPr id="17" name="Gerade Verbindung 16"/>
              <p:cNvCxnSpPr/>
              <p:nvPr/>
            </p:nvCxnSpPr>
            <p:spPr bwMode="auto">
              <a:xfrm>
                <a:off x="714348" y="6500834"/>
                <a:ext cx="2786082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Gerade Verbindung 17"/>
              <p:cNvCxnSpPr/>
              <p:nvPr/>
            </p:nvCxnSpPr>
            <p:spPr bwMode="auto">
              <a:xfrm rot="5400000">
                <a:off x="3143240" y="6143644"/>
                <a:ext cx="71438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Gerade Verbindung 18"/>
              <p:cNvCxnSpPr/>
              <p:nvPr/>
            </p:nvCxnSpPr>
            <p:spPr bwMode="auto">
              <a:xfrm rot="5400000">
                <a:off x="357952" y="6142850"/>
                <a:ext cx="71438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" name="Gruppieren 35"/>
            <p:cNvGrpSpPr/>
            <p:nvPr/>
          </p:nvGrpSpPr>
          <p:grpSpPr>
            <a:xfrm rot="19157459">
              <a:off x="7366208" y="5287929"/>
              <a:ext cx="852557" cy="347163"/>
              <a:chOff x="714348" y="5786454"/>
              <a:chExt cx="2786876" cy="715968"/>
            </a:xfrm>
          </p:grpSpPr>
          <p:cxnSp>
            <p:nvCxnSpPr>
              <p:cNvPr id="14" name="Gerade Verbindung 13"/>
              <p:cNvCxnSpPr/>
              <p:nvPr/>
            </p:nvCxnSpPr>
            <p:spPr bwMode="auto">
              <a:xfrm>
                <a:off x="714348" y="6500834"/>
                <a:ext cx="2786082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Gerade Verbindung 14"/>
              <p:cNvCxnSpPr/>
              <p:nvPr/>
            </p:nvCxnSpPr>
            <p:spPr bwMode="auto">
              <a:xfrm rot="5400000">
                <a:off x="3143240" y="6143644"/>
                <a:ext cx="71438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Gerade Verbindung 15"/>
              <p:cNvCxnSpPr/>
              <p:nvPr/>
            </p:nvCxnSpPr>
            <p:spPr bwMode="auto">
              <a:xfrm rot="5400000">
                <a:off x="357952" y="6142850"/>
                <a:ext cx="714380" cy="1588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" name="Textfeld 11"/>
            <p:cNvSpPr txBox="1"/>
            <p:nvPr/>
          </p:nvSpPr>
          <p:spPr>
            <a:xfrm rot="19183175">
              <a:off x="7543669" y="5306210"/>
              <a:ext cx="5180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baseline="-25000" dirty="0" smtClean="0"/>
                <a:t>min</a:t>
              </a:r>
              <a:endParaRPr lang="en-US" baseline="-25000" dirty="0"/>
            </a:p>
          </p:txBody>
        </p:sp>
        <p:sp>
          <p:nvSpPr>
            <p:cNvPr id="13" name="Textfeld 12"/>
            <p:cNvSpPr txBox="1"/>
            <p:nvPr/>
          </p:nvSpPr>
          <p:spPr>
            <a:xfrm rot="19183175">
              <a:off x="7810742" y="5590776"/>
              <a:ext cx="5565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en-US" baseline="-25000" dirty="0" smtClean="0"/>
                <a:t>max</a:t>
              </a:r>
              <a:endParaRPr lang="en-US" baseline="-25000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7566598" y="2694754"/>
            <a:ext cx="829689" cy="785046"/>
            <a:chOff x="7566598" y="2694754"/>
            <a:chExt cx="829689" cy="785046"/>
          </a:xfrm>
        </p:grpSpPr>
        <p:sp>
          <p:nvSpPr>
            <p:cNvPr id="28" name="Freihandform 27"/>
            <p:cNvSpPr/>
            <p:nvPr/>
          </p:nvSpPr>
          <p:spPr bwMode="auto">
            <a:xfrm>
              <a:off x="8148663" y="3042261"/>
              <a:ext cx="245546" cy="412931"/>
            </a:xfrm>
            <a:custGeom>
              <a:avLst/>
              <a:gdLst>
                <a:gd name="connsiteX0" fmla="*/ 0 w 690562"/>
                <a:gd name="connsiteY0" fmla="*/ 13097 h 91678"/>
                <a:gd name="connsiteX1" fmla="*/ 309562 w 690562"/>
                <a:gd name="connsiteY1" fmla="*/ 13097 h 91678"/>
                <a:gd name="connsiteX2" fmla="*/ 690562 w 690562"/>
                <a:gd name="connsiteY2" fmla="*/ 91678 h 91678"/>
                <a:gd name="connsiteX0" fmla="*/ 0 w 690543"/>
                <a:gd name="connsiteY0" fmla="*/ 14287 h 100009"/>
                <a:gd name="connsiteX1" fmla="*/ 309562 w 690543"/>
                <a:gd name="connsiteY1" fmla="*/ 14287 h 100009"/>
                <a:gd name="connsiteX2" fmla="*/ 690543 w 690543"/>
                <a:gd name="connsiteY2" fmla="*/ 100009 h 100009"/>
                <a:gd name="connsiteX0" fmla="*/ 0 w 669112"/>
                <a:gd name="connsiteY0" fmla="*/ 20240 h 98818"/>
                <a:gd name="connsiteX1" fmla="*/ 288131 w 669112"/>
                <a:gd name="connsiteY1" fmla="*/ 13096 h 98818"/>
                <a:gd name="connsiteX2" fmla="*/ 669112 w 669112"/>
                <a:gd name="connsiteY2" fmla="*/ 98818 h 98818"/>
                <a:gd name="connsiteX0" fmla="*/ 0 w 666730"/>
                <a:gd name="connsiteY0" fmla="*/ 14288 h 100009"/>
                <a:gd name="connsiteX1" fmla="*/ 285749 w 666730"/>
                <a:gd name="connsiteY1" fmla="*/ 14287 h 100009"/>
                <a:gd name="connsiteX2" fmla="*/ 666730 w 666730"/>
                <a:gd name="connsiteY2" fmla="*/ 100009 h 100009"/>
                <a:gd name="connsiteX0" fmla="*/ 0 w 513724"/>
                <a:gd name="connsiteY0" fmla="*/ 262418 h 1836925"/>
                <a:gd name="connsiteX1" fmla="*/ 285749 w 513724"/>
                <a:gd name="connsiteY1" fmla="*/ 262417 h 1836925"/>
                <a:gd name="connsiteX2" fmla="*/ 513724 w 513724"/>
                <a:gd name="connsiteY2" fmla="*/ 1836925 h 1836925"/>
                <a:gd name="connsiteX0" fmla="*/ 0 w 574553"/>
                <a:gd name="connsiteY0" fmla="*/ 262420 h 1836927"/>
                <a:gd name="connsiteX1" fmla="*/ 285749 w 574553"/>
                <a:gd name="connsiteY1" fmla="*/ 262419 h 1836927"/>
                <a:gd name="connsiteX2" fmla="*/ 513724 w 574553"/>
                <a:gd name="connsiteY2" fmla="*/ 1836927 h 1836927"/>
                <a:gd name="connsiteX0" fmla="*/ 0 w 582465"/>
                <a:gd name="connsiteY0" fmla="*/ 269888 h 1889207"/>
                <a:gd name="connsiteX1" fmla="*/ 285749 w 582465"/>
                <a:gd name="connsiteY1" fmla="*/ 269887 h 1889207"/>
                <a:gd name="connsiteX2" fmla="*/ 521636 w 582465"/>
                <a:gd name="connsiteY2" fmla="*/ 1889207 h 1889207"/>
                <a:gd name="connsiteX0" fmla="*/ 0 w 950161"/>
                <a:gd name="connsiteY0" fmla="*/ 6549 h 1625868"/>
                <a:gd name="connsiteX1" fmla="*/ 863222 w 950161"/>
                <a:gd name="connsiteY1" fmla="*/ 1029083 h 1625868"/>
                <a:gd name="connsiteX2" fmla="*/ 521636 w 950161"/>
                <a:gd name="connsiteY2" fmla="*/ 1625868 h 1625868"/>
                <a:gd name="connsiteX0" fmla="*/ 0 w 863222"/>
                <a:gd name="connsiteY0" fmla="*/ 6549 h 1625868"/>
                <a:gd name="connsiteX1" fmla="*/ 863222 w 863222"/>
                <a:gd name="connsiteY1" fmla="*/ 1029083 h 1625868"/>
                <a:gd name="connsiteX2" fmla="*/ 521636 w 863222"/>
                <a:gd name="connsiteY2" fmla="*/ 1625868 h 1625868"/>
                <a:gd name="connsiteX0" fmla="*/ 0 w 997752"/>
                <a:gd name="connsiteY0" fmla="*/ 6549 h 1625868"/>
                <a:gd name="connsiteX1" fmla="*/ 863222 w 997752"/>
                <a:gd name="connsiteY1" fmla="*/ 1029083 h 1625868"/>
                <a:gd name="connsiteX2" fmla="*/ 521636 w 997752"/>
                <a:gd name="connsiteY2" fmla="*/ 1625868 h 1625868"/>
                <a:gd name="connsiteX0" fmla="*/ 0 w 981930"/>
                <a:gd name="connsiteY0" fmla="*/ 6549 h 1625868"/>
                <a:gd name="connsiteX1" fmla="*/ 847400 w 981930"/>
                <a:gd name="connsiteY1" fmla="*/ 1033156 h 1625868"/>
                <a:gd name="connsiteX2" fmla="*/ 521636 w 981930"/>
                <a:gd name="connsiteY2" fmla="*/ 1625868 h 1625868"/>
                <a:gd name="connsiteX0" fmla="*/ 0 w 898819"/>
                <a:gd name="connsiteY0" fmla="*/ 6549 h 1625868"/>
                <a:gd name="connsiteX1" fmla="*/ 847400 w 898819"/>
                <a:gd name="connsiteY1" fmla="*/ 1033156 h 1625868"/>
                <a:gd name="connsiteX2" fmla="*/ 521636 w 898819"/>
                <a:gd name="connsiteY2" fmla="*/ 1625868 h 1625868"/>
                <a:gd name="connsiteX0" fmla="*/ 372284 w 469518"/>
                <a:gd name="connsiteY0" fmla="*/ 53966 h 736299"/>
                <a:gd name="connsiteX1" fmla="*/ 325764 w 469518"/>
                <a:gd name="connsiteY1" fmla="*/ 143587 h 736299"/>
                <a:gd name="connsiteX2" fmla="*/ 0 w 469518"/>
                <a:gd name="connsiteY2" fmla="*/ 736299 h 736299"/>
                <a:gd name="connsiteX0" fmla="*/ 372284 w 377183"/>
                <a:gd name="connsiteY0" fmla="*/ 53966 h 736299"/>
                <a:gd name="connsiteX1" fmla="*/ 325764 w 377183"/>
                <a:gd name="connsiteY1" fmla="*/ 143587 h 736299"/>
                <a:gd name="connsiteX2" fmla="*/ 0 w 377183"/>
                <a:gd name="connsiteY2" fmla="*/ 736299 h 736299"/>
                <a:gd name="connsiteX0" fmla="*/ 372284 w 374540"/>
                <a:gd name="connsiteY0" fmla="*/ -1 h 682332"/>
                <a:gd name="connsiteX1" fmla="*/ 325764 w 374540"/>
                <a:gd name="connsiteY1" fmla="*/ 89620 h 682332"/>
                <a:gd name="connsiteX2" fmla="*/ 0 w 374540"/>
                <a:gd name="connsiteY2" fmla="*/ 682332 h 682332"/>
                <a:gd name="connsiteX0" fmla="*/ 372284 w 374540"/>
                <a:gd name="connsiteY0" fmla="*/ 1 h 682334"/>
                <a:gd name="connsiteX1" fmla="*/ 325764 w 374540"/>
                <a:gd name="connsiteY1" fmla="*/ 89622 h 682334"/>
                <a:gd name="connsiteX2" fmla="*/ 0 w 374540"/>
                <a:gd name="connsiteY2" fmla="*/ 682334 h 682334"/>
                <a:gd name="connsiteX0" fmla="*/ 372284 w 403268"/>
                <a:gd name="connsiteY0" fmla="*/ 23765 h 706098"/>
                <a:gd name="connsiteX1" fmla="*/ 395515 w 403268"/>
                <a:gd name="connsiteY1" fmla="*/ 29848 h 706098"/>
                <a:gd name="connsiteX2" fmla="*/ 325764 w 403268"/>
                <a:gd name="connsiteY2" fmla="*/ 113386 h 706098"/>
                <a:gd name="connsiteX3" fmla="*/ 0 w 403268"/>
                <a:gd name="connsiteY3" fmla="*/ 706098 h 706098"/>
                <a:gd name="connsiteX0" fmla="*/ 372284 w 387811"/>
                <a:gd name="connsiteY0" fmla="*/ 24100 h 706433"/>
                <a:gd name="connsiteX1" fmla="*/ 325764 w 387811"/>
                <a:gd name="connsiteY1" fmla="*/ 113721 h 706433"/>
                <a:gd name="connsiteX2" fmla="*/ 0 w 387811"/>
                <a:gd name="connsiteY2" fmla="*/ 706433 h 706433"/>
                <a:gd name="connsiteX0" fmla="*/ 407884 w 407884"/>
                <a:gd name="connsiteY0" fmla="*/ 20028 h 706435"/>
                <a:gd name="connsiteX1" fmla="*/ 325764 w 407884"/>
                <a:gd name="connsiteY1" fmla="*/ 113723 h 706435"/>
                <a:gd name="connsiteX2" fmla="*/ 0 w 407884"/>
                <a:gd name="connsiteY2" fmla="*/ 706435 h 706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7884" h="706435">
                  <a:moveTo>
                    <a:pt x="407884" y="20028"/>
                  </a:moveTo>
                  <a:cubicBezTo>
                    <a:pt x="398192" y="38699"/>
                    <a:pt x="387811" y="1"/>
                    <a:pt x="325764" y="113723"/>
                  </a:cubicBezTo>
                  <a:cubicBezTo>
                    <a:pt x="286037" y="179925"/>
                    <a:pt x="60829" y="575923"/>
                    <a:pt x="0" y="706435"/>
                  </a:cubicBezTo>
                </a:path>
              </a:pathLst>
            </a:custGeom>
            <a:noFill/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Bogen 28"/>
            <p:cNvSpPr/>
            <p:nvPr/>
          </p:nvSpPr>
          <p:spPr bwMode="auto">
            <a:xfrm>
              <a:off x="7566598" y="2694754"/>
              <a:ext cx="828102" cy="785046"/>
            </a:xfrm>
            <a:prstGeom prst="arc">
              <a:avLst>
                <a:gd name="adj1" fmla="val 3907963"/>
                <a:gd name="adj2" fmla="val 21287221"/>
              </a:avLst>
            </a:pr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reihandform 29"/>
            <p:cNvSpPr/>
            <p:nvPr/>
          </p:nvSpPr>
          <p:spPr bwMode="auto">
            <a:xfrm>
              <a:off x="7980473" y="3050907"/>
              <a:ext cx="415814" cy="394946"/>
            </a:xfrm>
            <a:custGeom>
              <a:avLst/>
              <a:gdLst>
                <a:gd name="connsiteX0" fmla="*/ 0 w 659606"/>
                <a:gd name="connsiteY0" fmla="*/ 0 h 626268"/>
                <a:gd name="connsiteX1" fmla="*/ 252412 w 659606"/>
                <a:gd name="connsiteY1" fmla="*/ 626268 h 626268"/>
                <a:gd name="connsiteX2" fmla="*/ 659606 w 659606"/>
                <a:gd name="connsiteY2" fmla="*/ 83343 h 626268"/>
                <a:gd name="connsiteX3" fmla="*/ 0 w 659606"/>
                <a:gd name="connsiteY3" fmla="*/ 0 h 626268"/>
                <a:gd name="connsiteX0" fmla="*/ 0 w 657239"/>
                <a:gd name="connsiteY0" fmla="*/ 0 h 623889"/>
                <a:gd name="connsiteX1" fmla="*/ 250045 w 657239"/>
                <a:gd name="connsiteY1" fmla="*/ 623889 h 623889"/>
                <a:gd name="connsiteX2" fmla="*/ 657239 w 657239"/>
                <a:gd name="connsiteY2" fmla="*/ 80964 h 623889"/>
                <a:gd name="connsiteX3" fmla="*/ 0 w 657239"/>
                <a:gd name="connsiteY3" fmla="*/ 0 h 623889"/>
                <a:gd name="connsiteX0" fmla="*/ 0 w 659621"/>
                <a:gd name="connsiteY0" fmla="*/ 0 h 619127"/>
                <a:gd name="connsiteX1" fmla="*/ 252427 w 659621"/>
                <a:gd name="connsiteY1" fmla="*/ 619127 h 619127"/>
                <a:gd name="connsiteX2" fmla="*/ 659621 w 659621"/>
                <a:gd name="connsiteY2" fmla="*/ 76202 h 619127"/>
                <a:gd name="connsiteX3" fmla="*/ 0 w 659621"/>
                <a:gd name="connsiteY3" fmla="*/ 0 h 619127"/>
                <a:gd name="connsiteX0" fmla="*/ 0 w 657239"/>
                <a:gd name="connsiteY0" fmla="*/ 0 h 623890"/>
                <a:gd name="connsiteX1" fmla="*/ 250045 w 657239"/>
                <a:gd name="connsiteY1" fmla="*/ 623890 h 623890"/>
                <a:gd name="connsiteX2" fmla="*/ 657239 w 657239"/>
                <a:gd name="connsiteY2" fmla="*/ 80965 h 623890"/>
                <a:gd name="connsiteX3" fmla="*/ 0 w 657239"/>
                <a:gd name="connsiteY3" fmla="*/ 0 h 623890"/>
                <a:gd name="connsiteX0" fmla="*/ 0 w 659620"/>
                <a:gd name="connsiteY0" fmla="*/ 0 h 621509"/>
                <a:gd name="connsiteX1" fmla="*/ 252426 w 659620"/>
                <a:gd name="connsiteY1" fmla="*/ 621509 h 621509"/>
                <a:gd name="connsiteX2" fmla="*/ 659620 w 659620"/>
                <a:gd name="connsiteY2" fmla="*/ 78584 h 621509"/>
                <a:gd name="connsiteX3" fmla="*/ 0 w 659620"/>
                <a:gd name="connsiteY3" fmla="*/ 0 h 621509"/>
                <a:gd name="connsiteX0" fmla="*/ 0 w 664383"/>
                <a:gd name="connsiteY0" fmla="*/ 0 h 626272"/>
                <a:gd name="connsiteX1" fmla="*/ 257189 w 664383"/>
                <a:gd name="connsiteY1" fmla="*/ 626272 h 626272"/>
                <a:gd name="connsiteX2" fmla="*/ 664383 w 664383"/>
                <a:gd name="connsiteY2" fmla="*/ 83347 h 626272"/>
                <a:gd name="connsiteX3" fmla="*/ 0 w 664383"/>
                <a:gd name="connsiteY3" fmla="*/ 0 h 626272"/>
                <a:gd name="connsiteX0" fmla="*/ 0 w 671693"/>
                <a:gd name="connsiteY0" fmla="*/ 0 h 626272"/>
                <a:gd name="connsiteX1" fmla="*/ 257189 w 671693"/>
                <a:gd name="connsiteY1" fmla="*/ 626272 h 626272"/>
                <a:gd name="connsiteX2" fmla="*/ 671693 w 671693"/>
                <a:gd name="connsiteY2" fmla="*/ 80966 h 626272"/>
                <a:gd name="connsiteX3" fmla="*/ 0 w 671693"/>
                <a:gd name="connsiteY3" fmla="*/ 0 h 626272"/>
                <a:gd name="connsiteX0" fmla="*/ 0 w 671693"/>
                <a:gd name="connsiteY0" fmla="*/ 0 h 614366"/>
                <a:gd name="connsiteX1" fmla="*/ 257189 w 671693"/>
                <a:gd name="connsiteY1" fmla="*/ 614366 h 614366"/>
                <a:gd name="connsiteX2" fmla="*/ 671693 w 671693"/>
                <a:gd name="connsiteY2" fmla="*/ 69060 h 614366"/>
                <a:gd name="connsiteX3" fmla="*/ 0 w 671693"/>
                <a:gd name="connsiteY3" fmla="*/ 0 h 614366"/>
                <a:gd name="connsiteX0" fmla="*/ 0 w 671693"/>
                <a:gd name="connsiteY0" fmla="*/ 0 h 623891"/>
                <a:gd name="connsiteX1" fmla="*/ 257189 w 671693"/>
                <a:gd name="connsiteY1" fmla="*/ 623891 h 623891"/>
                <a:gd name="connsiteX2" fmla="*/ 671693 w 671693"/>
                <a:gd name="connsiteY2" fmla="*/ 78585 h 623891"/>
                <a:gd name="connsiteX3" fmla="*/ 0 w 671693"/>
                <a:gd name="connsiteY3" fmla="*/ 0 h 623891"/>
                <a:gd name="connsiteX0" fmla="*/ 0 w 676565"/>
                <a:gd name="connsiteY0" fmla="*/ 0 h 621510"/>
                <a:gd name="connsiteX1" fmla="*/ 262061 w 676565"/>
                <a:gd name="connsiteY1" fmla="*/ 621510 h 621510"/>
                <a:gd name="connsiteX2" fmla="*/ 676565 w 676565"/>
                <a:gd name="connsiteY2" fmla="*/ 76204 h 621510"/>
                <a:gd name="connsiteX3" fmla="*/ 0 w 676565"/>
                <a:gd name="connsiteY3" fmla="*/ 0 h 621510"/>
                <a:gd name="connsiteX0" fmla="*/ 0 w 674129"/>
                <a:gd name="connsiteY0" fmla="*/ 0 h 626272"/>
                <a:gd name="connsiteX1" fmla="*/ 259625 w 674129"/>
                <a:gd name="connsiteY1" fmla="*/ 626272 h 626272"/>
                <a:gd name="connsiteX2" fmla="*/ 674129 w 674129"/>
                <a:gd name="connsiteY2" fmla="*/ 80966 h 626272"/>
                <a:gd name="connsiteX3" fmla="*/ 0 w 674129"/>
                <a:gd name="connsiteY3" fmla="*/ 0 h 626272"/>
                <a:gd name="connsiteX0" fmla="*/ 0 w 678176"/>
                <a:gd name="connsiteY0" fmla="*/ 0 h 614050"/>
                <a:gd name="connsiteX1" fmla="*/ 263672 w 678176"/>
                <a:gd name="connsiteY1" fmla="*/ 614050 h 614050"/>
                <a:gd name="connsiteX2" fmla="*/ 678176 w 678176"/>
                <a:gd name="connsiteY2" fmla="*/ 68744 h 614050"/>
                <a:gd name="connsiteX3" fmla="*/ 0 w 678176"/>
                <a:gd name="connsiteY3" fmla="*/ 0 h 614050"/>
                <a:gd name="connsiteX0" fmla="*/ 0 w 686270"/>
                <a:gd name="connsiteY0" fmla="*/ 69764 h 683814"/>
                <a:gd name="connsiteX1" fmla="*/ 263672 w 686270"/>
                <a:gd name="connsiteY1" fmla="*/ 683814 h 683814"/>
                <a:gd name="connsiteX2" fmla="*/ 686270 w 686270"/>
                <a:gd name="connsiteY2" fmla="*/ 0 h 683814"/>
                <a:gd name="connsiteX3" fmla="*/ 0 w 686270"/>
                <a:gd name="connsiteY3" fmla="*/ 69764 h 683814"/>
                <a:gd name="connsiteX0" fmla="*/ 0 w 686270"/>
                <a:gd name="connsiteY0" fmla="*/ 69764 h 679739"/>
                <a:gd name="connsiteX1" fmla="*/ 259626 w 686270"/>
                <a:gd name="connsiteY1" fmla="*/ 679739 h 679739"/>
                <a:gd name="connsiteX2" fmla="*/ 686270 w 686270"/>
                <a:gd name="connsiteY2" fmla="*/ 0 h 679739"/>
                <a:gd name="connsiteX3" fmla="*/ 0 w 686270"/>
                <a:gd name="connsiteY3" fmla="*/ 69764 h 679739"/>
                <a:gd name="connsiteX0" fmla="*/ 0 w 682223"/>
                <a:gd name="connsiteY0" fmla="*/ 69764 h 679739"/>
                <a:gd name="connsiteX1" fmla="*/ 255579 w 682223"/>
                <a:gd name="connsiteY1" fmla="*/ 679739 h 679739"/>
                <a:gd name="connsiteX2" fmla="*/ 682223 w 682223"/>
                <a:gd name="connsiteY2" fmla="*/ 0 h 679739"/>
                <a:gd name="connsiteX3" fmla="*/ 0 w 682223"/>
                <a:gd name="connsiteY3" fmla="*/ 69764 h 679739"/>
                <a:gd name="connsiteX0" fmla="*/ 0 w 698165"/>
                <a:gd name="connsiteY0" fmla="*/ 65694 h 679739"/>
                <a:gd name="connsiteX1" fmla="*/ 271521 w 698165"/>
                <a:gd name="connsiteY1" fmla="*/ 679739 h 679739"/>
                <a:gd name="connsiteX2" fmla="*/ 698165 w 698165"/>
                <a:gd name="connsiteY2" fmla="*/ 0 h 679739"/>
                <a:gd name="connsiteX3" fmla="*/ 0 w 698165"/>
                <a:gd name="connsiteY3" fmla="*/ 65694 h 679739"/>
                <a:gd name="connsiteX0" fmla="*/ 0 w 686238"/>
                <a:gd name="connsiteY0" fmla="*/ 73842 h 679739"/>
                <a:gd name="connsiteX1" fmla="*/ 259594 w 686238"/>
                <a:gd name="connsiteY1" fmla="*/ 679739 h 679739"/>
                <a:gd name="connsiteX2" fmla="*/ 686238 w 686238"/>
                <a:gd name="connsiteY2" fmla="*/ 0 h 679739"/>
                <a:gd name="connsiteX3" fmla="*/ 0 w 686238"/>
                <a:gd name="connsiteY3" fmla="*/ 73842 h 679739"/>
                <a:gd name="connsiteX0" fmla="*/ 0 w 686238"/>
                <a:gd name="connsiteY0" fmla="*/ 73842 h 675666"/>
                <a:gd name="connsiteX1" fmla="*/ 267545 w 686238"/>
                <a:gd name="connsiteY1" fmla="*/ 675666 h 675666"/>
                <a:gd name="connsiteX2" fmla="*/ 686238 w 686238"/>
                <a:gd name="connsiteY2" fmla="*/ 0 h 675666"/>
                <a:gd name="connsiteX3" fmla="*/ 0 w 686238"/>
                <a:gd name="connsiteY3" fmla="*/ 73842 h 675666"/>
                <a:gd name="connsiteX0" fmla="*/ 0 w 694190"/>
                <a:gd name="connsiteY0" fmla="*/ 65694 h 675666"/>
                <a:gd name="connsiteX1" fmla="*/ 275497 w 694190"/>
                <a:gd name="connsiteY1" fmla="*/ 675666 h 675666"/>
                <a:gd name="connsiteX2" fmla="*/ 694190 w 694190"/>
                <a:gd name="connsiteY2" fmla="*/ 0 h 675666"/>
                <a:gd name="connsiteX3" fmla="*/ 0 w 694190"/>
                <a:gd name="connsiteY3" fmla="*/ 65694 h 675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190" h="675666">
                  <a:moveTo>
                    <a:pt x="0" y="65694"/>
                  </a:moveTo>
                  <a:lnTo>
                    <a:pt x="275497" y="675666"/>
                  </a:lnTo>
                  <a:lnTo>
                    <a:pt x="694190" y="0"/>
                  </a:lnTo>
                  <a:lnTo>
                    <a:pt x="0" y="65694"/>
                  </a:ln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sz="3200" dirty="0" smtClean="0">
                <a:solidFill>
                  <a:schemeClr val="tx1"/>
                </a:solidFill>
              </a:rPr>
              <a:t>the Query Interface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Exemplary discussion for three prevalent existing uncertainty models</a:t>
            </a:r>
          </a:p>
          <a:p>
            <a:pPr lvl="1"/>
            <a:r>
              <a:rPr lang="en-US" dirty="0" smtClean="0"/>
              <a:t>For actual implementations OGC feature types or similar may be used</a:t>
            </a:r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b="1" dirty="0" smtClean="0"/>
              <a:t>GPS</a:t>
            </a:r>
            <a:r>
              <a:rPr lang="en-US" dirty="0" smtClean="0"/>
              <a:t> – completely defined normal distribution function</a:t>
            </a:r>
          </a:p>
          <a:p>
            <a:pPr lvl="1"/>
            <a:r>
              <a:rPr lang="en-US" dirty="0" smtClean="0"/>
              <a:t>Position query: Solve			      for </a:t>
            </a:r>
            <a:r>
              <a:rPr lang="en-US" i="1" dirty="0" smtClean="0"/>
              <a:t>r</a:t>
            </a:r>
          </a:p>
          <a:p>
            <a:pPr lvl="4"/>
            <a:endParaRPr lang="en-US" i="1" dirty="0" smtClean="0"/>
          </a:p>
          <a:p>
            <a:pPr lvl="1"/>
            <a:r>
              <a:rPr lang="en-US" dirty="0" smtClean="0"/>
              <a:t>Inside query: Integrate pdf over queried range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b="1" dirty="0" smtClean="0"/>
              <a:t>Interpolation with lenses</a:t>
            </a:r>
          </a:p>
          <a:p>
            <a:pPr lvl="1"/>
            <a:r>
              <a:rPr lang="en-US" dirty="0" smtClean="0"/>
              <a:t>Position query: Returns lense-shaped area</a:t>
            </a:r>
          </a:p>
          <a:p>
            <a:pPr lvl="1"/>
            <a:r>
              <a:rPr lang="en-US" dirty="0" smtClean="0"/>
              <a:t>Inside query: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true</a:t>
            </a:r>
            <a:r>
              <a:rPr lang="en-US" dirty="0" smtClean="0"/>
              <a:t> if lense completely in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r>
              <a:rPr lang="en-US" dirty="0" smtClean="0"/>
              <a:t>;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false</a:t>
            </a:r>
            <a:r>
              <a:rPr lang="en-US" dirty="0" smtClean="0"/>
              <a:t> if completely outside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143260" y="3143248"/>
          <a:ext cx="2786062" cy="730250"/>
        </p:xfrm>
        <a:graphic>
          <a:graphicData uri="http://schemas.openxmlformats.org/presentationml/2006/ole">
            <p:oleObj spid="_x0000_s41985" name="Formel" r:id="rId3" imgW="1549080" imgH="406080" progId="Equation.3">
              <p:embed/>
            </p:oleObj>
          </a:graphicData>
        </a:graphic>
      </p:graphicFrame>
      <p:grpSp>
        <p:nvGrpSpPr>
          <p:cNvPr id="6" name="Gruppieren 5"/>
          <p:cNvGrpSpPr/>
          <p:nvPr/>
        </p:nvGrpSpPr>
        <p:grpSpPr>
          <a:xfrm>
            <a:off x="6559565" y="3500438"/>
            <a:ext cx="2727343" cy="2428892"/>
            <a:chOff x="6259550" y="1857364"/>
            <a:chExt cx="3670300" cy="3268662"/>
          </a:xfrm>
        </p:grpSpPr>
        <p:grpSp>
          <p:nvGrpSpPr>
            <p:cNvPr id="7" name="Gruppieren 32"/>
            <p:cNvGrpSpPr>
              <a:grpSpLocks/>
            </p:cNvGrpSpPr>
            <p:nvPr/>
          </p:nvGrpSpPr>
          <p:grpSpPr bwMode="auto">
            <a:xfrm>
              <a:off x="7500938" y="3019439"/>
              <a:ext cx="107950" cy="107950"/>
              <a:chOff x="4751388" y="5121275"/>
              <a:chExt cx="107950" cy="107950"/>
            </a:xfrm>
          </p:grpSpPr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16" name="Line 55"/>
              <p:cNvSpPr>
                <a:spLocks noChangeShapeType="1"/>
              </p:cNvSpPr>
              <p:nvPr/>
            </p:nvSpPr>
            <p:spPr bwMode="auto">
              <a:xfrm flipH="1"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</p:grpSp>
        <p:grpSp>
          <p:nvGrpSpPr>
            <p:cNvPr id="8" name="Gruppieren 33"/>
            <p:cNvGrpSpPr>
              <a:grpSpLocks/>
            </p:cNvGrpSpPr>
            <p:nvPr/>
          </p:nvGrpSpPr>
          <p:grpSpPr bwMode="auto">
            <a:xfrm>
              <a:off x="8572500" y="3876689"/>
              <a:ext cx="107950" cy="107950"/>
              <a:chOff x="4751388" y="5121275"/>
              <a:chExt cx="107950" cy="107950"/>
            </a:xfrm>
          </p:grpSpPr>
          <p:sp>
            <p:nvSpPr>
              <p:cNvPr id="13" name="Line 54"/>
              <p:cNvSpPr>
                <a:spLocks noChangeShapeType="1"/>
              </p:cNvSpPr>
              <p:nvPr/>
            </p:nvSpPr>
            <p:spPr bwMode="auto">
              <a:xfrm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14" name="Line 55"/>
              <p:cNvSpPr>
                <a:spLocks noChangeShapeType="1"/>
              </p:cNvSpPr>
              <p:nvPr/>
            </p:nvSpPr>
            <p:spPr bwMode="auto">
              <a:xfrm flipH="1"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</p:grpSp>
        <p:grpSp>
          <p:nvGrpSpPr>
            <p:cNvPr id="9" name="Gruppieren 38"/>
            <p:cNvGrpSpPr>
              <a:grpSpLocks/>
            </p:cNvGrpSpPr>
            <p:nvPr/>
          </p:nvGrpSpPr>
          <p:grpSpPr bwMode="auto">
            <a:xfrm>
              <a:off x="6259556" y="1857364"/>
              <a:ext cx="3670303" cy="3268662"/>
              <a:chOff x="6217591" y="2227005"/>
              <a:chExt cx="3671394" cy="3268918"/>
            </a:xfrm>
          </p:grpSpPr>
          <p:sp>
            <p:nvSpPr>
              <p:cNvPr id="10" name="Freihandform 9"/>
              <p:cNvSpPr/>
              <p:nvPr/>
            </p:nvSpPr>
            <p:spPr bwMode="auto">
              <a:xfrm>
                <a:off x="7729341" y="3428836"/>
                <a:ext cx="655832" cy="870018"/>
              </a:xfrm>
              <a:custGeom>
                <a:avLst/>
                <a:gdLst>
                  <a:gd name="connsiteX0" fmla="*/ 71437 w 776286"/>
                  <a:gd name="connsiteY0" fmla="*/ 864394 h 866775"/>
                  <a:gd name="connsiteX1" fmla="*/ 114299 w 776286"/>
                  <a:gd name="connsiteY1" fmla="*/ 478631 h 866775"/>
                  <a:gd name="connsiteX2" fmla="*/ 704849 w 776286"/>
                  <a:gd name="connsiteY2" fmla="*/ 2381 h 866775"/>
                  <a:gd name="connsiteX3" fmla="*/ 542924 w 776286"/>
                  <a:gd name="connsiteY3" fmla="*/ 464344 h 866775"/>
                  <a:gd name="connsiteX4" fmla="*/ 71437 w 776286"/>
                  <a:gd name="connsiteY4" fmla="*/ 864394 h 866775"/>
                  <a:gd name="connsiteX0" fmla="*/ 62706 w 767555"/>
                  <a:gd name="connsiteY0" fmla="*/ 864394 h 871532"/>
                  <a:gd name="connsiteX1" fmla="*/ 105568 w 767555"/>
                  <a:gd name="connsiteY1" fmla="*/ 478631 h 871532"/>
                  <a:gd name="connsiteX2" fmla="*/ 696118 w 767555"/>
                  <a:gd name="connsiteY2" fmla="*/ 2381 h 871532"/>
                  <a:gd name="connsiteX3" fmla="*/ 534193 w 767555"/>
                  <a:gd name="connsiteY3" fmla="*/ 464344 h 871532"/>
                  <a:gd name="connsiteX4" fmla="*/ 62706 w 767555"/>
                  <a:gd name="connsiteY4" fmla="*/ 864394 h 871532"/>
                  <a:gd name="connsiteX0" fmla="*/ 62706 w 767555"/>
                  <a:gd name="connsiteY0" fmla="*/ 864394 h 871532"/>
                  <a:gd name="connsiteX1" fmla="*/ 105568 w 767555"/>
                  <a:gd name="connsiteY1" fmla="*/ 478631 h 871532"/>
                  <a:gd name="connsiteX2" fmla="*/ 696118 w 767555"/>
                  <a:gd name="connsiteY2" fmla="*/ 2381 h 871532"/>
                  <a:gd name="connsiteX3" fmla="*/ 534193 w 767555"/>
                  <a:gd name="connsiteY3" fmla="*/ 464344 h 871532"/>
                  <a:gd name="connsiteX4" fmla="*/ 62706 w 767555"/>
                  <a:gd name="connsiteY4" fmla="*/ 864394 h 871532"/>
                  <a:gd name="connsiteX0" fmla="*/ 62706 w 758423"/>
                  <a:gd name="connsiteY0" fmla="*/ 872331 h 879469"/>
                  <a:gd name="connsiteX1" fmla="*/ 105568 w 758423"/>
                  <a:gd name="connsiteY1" fmla="*/ 486568 h 879469"/>
                  <a:gd name="connsiteX2" fmla="*/ 696118 w 758423"/>
                  <a:gd name="connsiteY2" fmla="*/ 10318 h 879469"/>
                  <a:gd name="connsiteX3" fmla="*/ 479399 w 758423"/>
                  <a:gd name="connsiteY3" fmla="*/ 548478 h 879469"/>
                  <a:gd name="connsiteX4" fmla="*/ 62706 w 758423"/>
                  <a:gd name="connsiteY4" fmla="*/ 872331 h 879469"/>
                  <a:gd name="connsiteX0" fmla="*/ 62706 w 758423"/>
                  <a:gd name="connsiteY0" fmla="*/ 872331 h 879469"/>
                  <a:gd name="connsiteX1" fmla="*/ 105568 w 758423"/>
                  <a:gd name="connsiteY1" fmla="*/ 486568 h 879469"/>
                  <a:gd name="connsiteX2" fmla="*/ 696118 w 758423"/>
                  <a:gd name="connsiteY2" fmla="*/ 10318 h 879469"/>
                  <a:gd name="connsiteX3" fmla="*/ 479399 w 758423"/>
                  <a:gd name="connsiteY3" fmla="*/ 548478 h 879469"/>
                  <a:gd name="connsiteX4" fmla="*/ 62706 w 758423"/>
                  <a:gd name="connsiteY4" fmla="*/ 872331 h 879469"/>
                  <a:gd name="connsiteX0" fmla="*/ 62706 w 758423"/>
                  <a:gd name="connsiteY0" fmla="*/ 872331 h 879469"/>
                  <a:gd name="connsiteX1" fmla="*/ 105568 w 758423"/>
                  <a:gd name="connsiteY1" fmla="*/ 486568 h 879469"/>
                  <a:gd name="connsiteX2" fmla="*/ 696118 w 758423"/>
                  <a:gd name="connsiteY2" fmla="*/ 10318 h 879469"/>
                  <a:gd name="connsiteX3" fmla="*/ 479399 w 758423"/>
                  <a:gd name="connsiteY3" fmla="*/ 548478 h 879469"/>
                  <a:gd name="connsiteX4" fmla="*/ 62706 w 758423"/>
                  <a:gd name="connsiteY4" fmla="*/ 872331 h 879469"/>
                  <a:gd name="connsiteX0" fmla="*/ 9546 w 682248"/>
                  <a:gd name="connsiteY0" fmla="*/ 899319 h 906457"/>
                  <a:gd name="connsiteX1" fmla="*/ 190498 w 682248"/>
                  <a:gd name="connsiteY1" fmla="*/ 351628 h 906457"/>
                  <a:gd name="connsiteX2" fmla="*/ 642958 w 682248"/>
                  <a:gd name="connsiteY2" fmla="*/ 37306 h 906457"/>
                  <a:gd name="connsiteX3" fmla="*/ 426239 w 682248"/>
                  <a:gd name="connsiteY3" fmla="*/ 575466 h 906457"/>
                  <a:gd name="connsiteX4" fmla="*/ 9546 w 682248"/>
                  <a:gd name="connsiteY4" fmla="*/ 899319 h 906457"/>
                  <a:gd name="connsiteX0" fmla="*/ 9546 w 682248"/>
                  <a:gd name="connsiteY0" fmla="*/ 899319 h 906457"/>
                  <a:gd name="connsiteX1" fmla="*/ 190498 w 682248"/>
                  <a:gd name="connsiteY1" fmla="*/ 351628 h 906457"/>
                  <a:gd name="connsiteX2" fmla="*/ 642958 w 682248"/>
                  <a:gd name="connsiteY2" fmla="*/ 37306 h 906457"/>
                  <a:gd name="connsiteX3" fmla="*/ 426239 w 682248"/>
                  <a:gd name="connsiteY3" fmla="*/ 575466 h 906457"/>
                  <a:gd name="connsiteX4" fmla="*/ 9546 w 682248"/>
                  <a:gd name="connsiteY4" fmla="*/ 899319 h 906457"/>
                  <a:gd name="connsiteX0" fmla="*/ 9546 w 682248"/>
                  <a:gd name="connsiteY0" fmla="*/ 862013 h 869151"/>
                  <a:gd name="connsiteX1" fmla="*/ 190498 w 682248"/>
                  <a:gd name="connsiteY1" fmla="*/ 314322 h 869151"/>
                  <a:gd name="connsiteX2" fmla="*/ 642958 w 682248"/>
                  <a:gd name="connsiteY2" fmla="*/ 0 h 869151"/>
                  <a:gd name="connsiteX3" fmla="*/ 426239 w 682248"/>
                  <a:gd name="connsiteY3" fmla="*/ 538160 h 869151"/>
                  <a:gd name="connsiteX4" fmla="*/ 9546 w 682248"/>
                  <a:gd name="connsiteY4" fmla="*/ 862013 h 869151"/>
                  <a:gd name="connsiteX0" fmla="*/ 9546 w 656027"/>
                  <a:gd name="connsiteY0" fmla="*/ 862013 h 869151"/>
                  <a:gd name="connsiteX1" fmla="*/ 190498 w 656027"/>
                  <a:gd name="connsiteY1" fmla="*/ 314322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190498 w 656027"/>
                  <a:gd name="connsiteY1" fmla="*/ 314322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190498 w 656027"/>
                  <a:gd name="connsiteY1" fmla="*/ 314322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245243 w 656027"/>
                  <a:gd name="connsiteY1" fmla="*/ 302414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245243 w 656027"/>
                  <a:gd name="connsiteY1" fmla="*/ 302414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245243 w 656027"/>
                  <a:gd name="connsiteY1" fmla="*/ 302414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6027" h="869151">
                    <a:moveTo>
                      <a:pt x="9546" y="862013"/>
                    </a:moveTo>
                    <a:cubicBezTo>
                      <a:pt x="0" y="869151"/>
                      <a:pt x="34877" y="550855"/>
                      <a:pt x="245243" y="302414"/>
                    </a:cubicBezTo>
                    <a:cubicBezTo>
                      <a:pt x="436487" y="68254"/>
                      <a:pt x="648885" y="3175"/>
                      <a:pt x="642958" y="0"/>
                    </a:cubicBezTo>
                    <a:cubicBezTo>
                      <a:pt x="656027" y="3968"/>
                      <a:pt x="574617" y="392105"/>
                      <a:pt x="426239" y="538160"/>
                    </a:cubicBezTo>
                    <a:cubicBezTo>
                      <a:pt x="334934" y="684205"/>
                      <a:pt x="33336" y="869151"/>
                      <a:pt x="9546" y="862013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784225" eaLnBrk="0" hangingPunct="0">
                  <a:defRPr/>
                </a:pPr>
                <a:endParaRPr lang="en-US" dirty="0"/>
              </a:p>
            </p:txBody>
          </p:sp>
          <p:sp>
            <p:nvSpPr>
              <p:cNvPr id="11" name="Bogen 10"/>
              <p:cNvSpPr/>
              <p:nvPr/>
            </p:nvSpPr>
            <p:spPr bwMode="auto">
              <a:xfrm rot="2198768">
                <a:off x="6217591" y="2227005"/>
                <a:ext cx="2159644" cy="2160756"/>
              </a:xfrm>
              <a:prstGeom prst="arc">
                <a:avLst>
                  <a:gd name="adj1" fmla="val 19074825"/>
                  <a:gd name="adj2" fmla="val 2807165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784225" eaLnBrk="0" hangingPunct="0">
                  <a:defRPr/>
                </a:pPr>
                <a:endParaRPr lang="en-US" dirty="0"/>
              </a:p>
            </p:txBody>
          </p:sp>
          <p:sp>
            <p:nvSpPr>
              <p:cNvPr id="12" name="Bogen 11"/>
              <p:cNvSpPr/>
              <p:nvPr/>
            </p:nvSpPr>
            <p:spPr bwMode="auto">
              <a:xfrm rot="2198768" flipH="1">
                <a:off x="7729341" y="3335167"/>
                <a:ext cx="2159644" cy="2160756"/>
              </a:xfrm>
              <a:prstGeom prst="arc">
                <a:avLst>
                  <a:gd name="adj1" fmla="val 19074825"/>
                  <a:gd name="adj2" fmla="val 2807165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784225" eaLnBrk="0" hangingPunct="0">
                  <a:defRPr/>
                </a:pPr>
                <a:endParaRPr lang="en-US" dirty="0"/>
              </a:p>
            </p:txBody>
          </p:sp>
        </p:grpSp>
      </p:grpSp>
      <p:grpSp>
        <p:nvGrpSpPr>
          <p:cNvPr id="19" name="Gruppieren 18"/>
          <p:cNvGrpSpPr/>
          <p:nvPr/>
        </p:nvGrpSpPr>
        <p:grpSpPr>
          <a:xfrm>
            <a:off x="7715272" y="3850768"/>
            <a:ext cx="2557728" cy="982010"/>
            <a:chOff x="7715272" y="4065082"/>
            <a:chExt cx="2557728" cy="982010"/>
          </a:xfrm>
        </p:grpSpPr>
        <p:sp>
          <p:nvSpPr>
            <p:cNvPr id="17" name="Freihandform 16"/>
            <p:cNvSpPr/>
            <p:nvPr/>
          </p:nvSpPr>
          <p:spPr bwMode="auto">
            <a:xfrm>
              <a:off x="7715272" y="4065082"/>
              <a:ext cx="2557728" cy="982010"/>
            </a:xfrm>
            <a:custGeom>
              <a:avLst/>
              <a:gdLst>
                <a:gd name="connsiteX0" fmla="*/ 2330823 w 2581835"/>
                <a:gd name="connsiteY0" fmla="*/ 202346 h 2914810"/>
                <a:gd name="connsiteX1" fmla="*/ 855489 w 2581835"/>
                <a:gd name="connsiteY1" fmla="*/ 709493 h 2914810"/>
                <a:gd name="connsiteX2" fmla="*/ 202346 w 2581835"/>
                <a:gd name="connsiteY2" fmla="*/ 1339583 h 2914810"/>
                <a:gd name="connsiteX3" fmla="*/ 40981 w 2581835"/>
                <a:gd name="connsiteY3" fmla="*/ 2154091 h 2914810"/>
                <a:gd name="connsiteX4" fmla="*/ 448235 w 2581835"/>
                <a:gd name="connsiteY4" fmla="*/ 2707341 h 2914810"/>
                <a:gd name="connsiteX5" fmla="*/ 1331899 w 2581835"/>
                <a:gd name="connsiteY5" fmla="*/ 2784182 h 2914810"/>
                <a:gd name="connsiteX6" fmla="*/ 2361560 w 2581835"/>
                <a:gd name="connsiteY6" fmla="*/ 1923570 h 2914810"/>
                <a:gd name="connsiteX7" fmla="*/ 2330823 w 2581835"/>
                <a:gd name="connsiteY7" fmla="*/ 202346 h 2914810"/>
                <a:gd name="connsiteX0" fmla="*/ 2330823 w 2557728"/>
                <a:gd name="connsiteY0" fmla="*/ 181459 h 2893923"/>
                <a:gd name="connsiteX1" fmla="*/ 1000132 w 2557728"/>
                <a:gd name="connsiteY1" fmla="*/ 813920 h 2893923"/>
                <a:gd name="connsiteX2" fmla="*/ 202346 w 2557728"/>
                <a:gd name="connsiteY2" fmla="*/ 1318696 h 2893923"/>
                <a:gd name="connsiteX3" fmla="*/ 40981 w 2557728"/>
                <a:gd name="connsiteY3" fmla="*/ 2133204 h 2893923"/>
                <a:gd name="connsiteX4" fmla="*/ 448235 w 2557728"/>
                <a:gd name="connsiteY4" fmla="*/ 2686454 h 2893923"/>
                <a:gd name="connsiteX5" fmla="*/ 1331899 w 2557728"/>
                <a:gd name="connsiteY5" fmla="*/ 2763295 h 2893923"/>
                <a:gd name="connsiteX6" fmla="*/ 2361560 w 2557728"/>
                <a:gd name="connsiteY6" fmla="*/ 1902683 h 2893923"/>
                <a:gd name="connsiteX7" fmla="*/ 2330823 w 2557728"/>
                <a:gd name="connsiteY7" fmla="*/ 181459 h 2893923"/>
                <a:gd name="connsiteX0" fmla="*/ 2330823 w 2557728"/>
                <a:gd name="connsiteY0" fmla="*/ 181459 h 2731519"/>
                <a:gd name="connsiteX1" fmla="*/ 1000132 w 2557728"/>
                <a:gd name="connsiteY1" fmla="*/ 813920 h 2731519"/>
                <a:gd name="connsiteX2" fmla="*/ 202346 w 2557728"/>
                <a:gd name="connsiteY2" fmla="*/ 1318696 h 2731519"/>
                <a:gd name="connsiteX3" fmla="*/ 40981 w 2557728"/>
                <a:gd name="connsiteY3" fmla="*/ 2133204 h 2731519"/>
                <a:gd name="connsiteX4" fmla="*/ 448235 w 2557728"/>
                <a:gd name="connsiteY4" fmla="*/ 2686454 h 2731519"/>
                <a:gd name="connsiteX5" fmla="*/ 1714512 w 2557728"/>
                <a:gd name="connsiteY5" fmla="*/ 2403590 h 2731519"/>
                <a:gd name="connsiteX6" fmla="*/ 2361560 w 2557728"/>
                <a:gd name="connsiteY6" fmla="*/ 1902683 h 2731519"/>
                <a:gd name="connsiteX7" fmla="*/ 2330823 w 2557728"/>
                <a:gd name="connsiteY7" fmla="*/ 181459 h 273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7728" h="2731519">
                  <a:moveTo>
                    <a:pt x="2330823" y="181459"/>
                  </a:moveTo>
                  <a:cubicBezTo>
                    <a:pt x="2103918" y="-1"/>
                    <a:pt x="1354878" y="624381"/>
                    <a:pt x="1000132" y="813920"/>
                  </a:cubicBezTo>
                  <a:cubicBezTo>
                    <a:pt x="645386" y="1003460"/>
                    <a:pt x="362204" y="1098815"/>
                    <a:pt x="202346" y="1318696"/>
                  </a:cubicBezTo>
                  <a:cubicBezTo>
                    <a:pt x="42488" y="1538577"/>
                    <a:pt x="0" y="1905244"/>
                    <a:pt x="40981" y="2133204"/>
                  </a:cubicBezTo>
                  <a:cubicBezTo>
                    <a:pt x="81962" y="2361164"/>
                    <a:pt x="169313" y="2641390"/>
                    <a:pt x="448235" y="2686454"/>
                  </a:cubicBezTo>
                  <a:cubicBezTo>
                    <a:pt x="727157" y="2731518"/>
                    <a:pt x="1395625" y="2534218"/>
                    <a:pt x="1714512" y="2403590"/>
                  </a:cubicBezTo>
                  <a:cubicBezTo>
                    <a:pt x="2033399" y="2272962"/>
                    <a:pt x="2258842" y="2273038"/>
                    <a:pt x="2361560" y="1902683"/>
                  </a:cubicBezTo>
                  <a:cubicBezTo>
                    <a:pt x="2464279" y="1532328"/>
                    <a:pt x="2557728" y="362919"/>
                    <a:pt x="2330823" y="181459"/>
                  </a:cubicBez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8466455" y="4447768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Q</a:t>
              </a:r>
              <a:endParaRPr lang="en-US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sz="3200" dirty="0" smtClean="0">
                <a:solidFill>
                  <a:schemeClr val="tx1"/>
                </a:solidFill>
              </a:rPr>
              <a:t>the Query Interface (2)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Grid-based fusion</a:t>
            </a:r>
          </a:p>
          <a:p>
            <a:pPr lvl="1"/>
            <a:r>
              <a:rPr lang="en-US" dirty="0" smtClean="0"/>
              <a:t>Uncertain position is set of cells with associated probabilities</a:t>
            </a:r>
          </a:p>
          <a:p>
            <a:pPr lvl="2"/>
            <a:r>
              <a:rPr lang="en-US" dirty="0" smtClean="0"/>
              <a:t>Can be stored as 2D table of probability values</a:t>
            </a:r>
          </a:p>
          <a:p>
            <a:pPr lvl="1"/>
            <a:r>
              <a:rPr lang="en-US" dirty="0" smtClean="0"/>
              <a:t>Defined point is not directly given 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2"/>
                </a:solidFill>
              </a:rPr>
              <a:t>1.</a:t>
            </a:r>
            <a:r>
              <a:rPr lang="en-US" dirty="0" smtClean="0"/>
              <a:t> Center of most probable cell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2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dirty="0" err="1" smtClean="0"/>
              <a:t>Centroid</a:t>
            </a:r>
            <a:endParaRPr lang="en-US" dirty="0" smtClean="0"/>
          </a:p>
          <a:p>
            <a:pPr lvl="1"/>
            <a:r>
              <a:rPr lang="en-US" dirty="0" smtClean="0"/>
              <a:t>Position query: Circular expansion until probability sum </a:t>
            </a:r>
            <a:r>
              <a:rPr lang="en-US" dirty="0" smtClean="0">
                <a:ea typeface="Arial Unicode MS"/>
                <a:cs typeface="Arial Unicode MS"/>
              </a:rPr>
              <a:t>≥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endParaRPr lang="en-US" dirty="0" smtClean="0"/>
          </a:p>
          <a:p>
            <a:pPr lvl="1"/>
            <a:r>
              <a:rPr lang="en-US" dirty="0" smtClean="0"/>
              <a:t>Inside query: Add up probabilities of cells completely inside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r>
              <a:rPr lang="en-US" dirty="0" smtClean="0"/>
              <a:t> to </a:t>
            </a:r>
            <a:r>
              <a:rPr lang="en-US" i="1" dirty="0" smtClean="0"/>
              <a:t>p</a:t>
            </a:r>
            <a:r>
              <a:rPr lang="en-US" baseline="-25000" dirty="0" smtClean="0"/>
              <a:t>lower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… and then add further cells intersecting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r>
              <a:rPr lang="en-US" dirty="0" smtClean="0"/>
              <a:t> up to </a:t>
            </a:r>
            <a:r>
              <a:rPr lang="en-US" i="1" dirty="0" smtClean="0"/>
              <a:t>p</a:t>
            </a:r>
            <a:r>
              <a:rPr lang="en-US" baseline="-25000" dirty="0" smtClean="0"/>
              <a:t>upper</a:t>
            </a:r>
          </a:p>
          <a:p>
            <a:pPr lvl="2"/>
            <a:r>
              <a:rPr lang="en-US" dirty="0" smtClean="0"/>
              <a:t>Return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true</a:t>
            </a:r>
            <a:r>
              <a:rPr lang="en-US" dirty="0" smtClean="0"/>
              <a:t>,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false</a:t>
            </a:r>
            <a:r>
              <a:rPr lang="en-US" dirty="0" smtClean="0"/>
              <a:t>, 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maybe</a:t>
            </a:r>
            <a:r>
              <a:rPr lang="en-US" dirty="0" smtClean="0"/>
              <a:t> depending on whether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lower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</a:t>
            </a:r>
            <a:r>
              <a:rPr lang="en-US" dirty="0" smtClean="0">
                <a:ea typeface="Arial Unicode MS"/>
                <a:cs typeface="Arial Unicode MS"/>
              </a:rPr>
              <a:t>≥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</a:rPr>
              <a:t>true</a:t>
            </a:r>
            <a:r>
              <a:rPr lang="en-US" dirty="0" smtClean="0">
                <a:ea typeface="Arial Unicode MS"/>
                <a:cs typeface="Arial Unicode MS"/>
              </a:rPr>
              <a:t> or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</a:rPr>
              <a:t>upper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≤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false</a:t>
            </a:r>
            <a:r>
              <a:rPr lang="en-US" dirty="0" smtClean="0">
                <a:ea typeface="Arial Unicode MS"/>
                <a:cs typeface="Arial Unicode MS"/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6626129" y="2709226"/>
            <a:ext cx="2024077" cy="1214446"/>
            <a:chOff x="4572000" y="3429000"/>
            <a:chExt cx="1428760" cy="857256"/>
          </a:xfrm>
          <a:solidFill>
            <a:schemeClr val="bg1"/>
          </a:solidFill>
        </p:grpSpPr>
        <p:sp>
          <p:nvSpPr>
            <p:cNvPr id="6" name="Rechteck 5"/>
            <p:cNvSpPr/>
            <p:nvPr/>
          </p:nvSpPr>
          <p:spPr bwMode="auto">
            <a:xfrm>
              <a:off x="4572000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hteck 6"/>
            <p:cNvSpPr/>
            <p:nvPr/>
          </p:nvSpPr>
          <p:spPr bwMode="auto">
            <a:xfrm>
              <a:off x="4714876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4857752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5000628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5143504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5286380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5429256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5572132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5715008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5857884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4572000" y="3857628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4714876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4857752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5000628" y="3857628"/>
              <a:ext cx="142876" cy="1428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5143504" y="3857628"/>
              <a:ext cx="142876" cy="142876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5286380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5429256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5572132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5715008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5857884" y="3857628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4572000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4714876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4857752" y="3714752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5000628" y="3714752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5143504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5286380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5429256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5572132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5715008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5857884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4572000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4714876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hteck 37"/>
            <p:cNvSpPr/>
            <p:nvPr/>
          </p:nvSpPr>
          <p:spPr bwMode="auto">
            <a:xfrm>
              <a:off x="4857752" y="3571876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hteck 38"/>
            <p:cNvSpPr/>
            <p:nvPr/>
          </p:nvSpPr>
          <p:spPr bwMode="auto">
            <a:xfrm>
              <a:off x="5000628" y="3571876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5143504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5286380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hteck 41"/>
            <p:cNvSpPr/>
            <p:nvPr/>
          </p:nvSpPr>
          <p:spPr bwMode="auto">
            <a:xfrm>
              <a:off x="5429256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hteck 42"/>
            <p:cNvSpPr/>
            <p:nvPr/>
          </p:nvSpPr>
          <p:spPr bwMode="auto">
            <a:xfrm>
              <a:off x="5572132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5715008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hteck 44"/>
            <p:cNvSpPr/>
            <p:nvPr/>
          </p:nvSpPr>
          <p:spPr bwMode="auto">
            <a:xfrm>
              <a:off x="5857884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hteck 45"/>
            <p:cNvSpPr/>
            <p:nvPr/>
          </p:nvSpPr>
          <p:spPr bwMode="auto">
            <a:xfrm>
              <a:off x="4572000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hteck 46"/>
            <p:cNvSpPr/>
            <p:nvPr/>
          </p:nvSpPr>
          <p:spPr bwMode="auto">
            <a:xfrm>
              <a:off x="4714876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4857752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5000628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5143504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5286380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>
              <a:off x="5429256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5572132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5715008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hteck 54"/>
            <p:cNvSpPr/>
            <p:nvPr/>
          </p:nvSpPr>
          <p:spPr bwMode="auto">
            <a:xfrm>
              <a:off x="5857884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hteck 55"/>
            <p:cNvSpPr/>
            <p:nvPr/>
          </p:nvSpPr>
          <p:spPr bwMode="auto">
            <a:xfrm>
              <a:off x="4572000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hteck 56"/>
            <p:cNvSpPr/>
            <p:nvPr/>
          </p:nvSpPr>
          <p:spPr bwMode="auto">
            <a:xfrm>
              <a:off x="4714876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Rechteck 57"/>
            <p:cNvSpPr/>
            <p:nvPr/>
          </p:nvSpPr>
          <p:spPr bwMode="auto">
            <a:xfrm>
              <a:off x="4857752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5000628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5143504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hteck 60"/>
            <p:cNvSpPr/>
            <p:nvPr/>
          </p:nvSpPr>
          <p:spPr bwMode="auto">
            <a:xfrm>
              <a:off x="5286380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hteck 61"/>
            <p:cNvSpPr/>
            <p:nvPr/>
          </p:nvSpPr>
          <p:spPr bwMode="auto">
            <a:xfrm>
              <a:off x="5429256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hteck 62"/>
            <p:cNvSpPr/>
            <p:nvPr/>
          </p:nvSpPr>
          <p:spPr bwMode="auto">
            <a:xfrm>
              <a:off x="5572132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hteck 63"/>
            <p:cNvSpPr/>
            <p:nvPr/>
          </p:nvSpPr>
          <p:spPr bwMode="auto">
            <a:xfrm>
              <a:off x="5715008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5857884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7276577" y="1657198"/>
            <a:ext cx="2581835" cy="2914810"/>
            <a:chOff x="7151274" y="1643050"/>
            <a:chExt cx="2581835" cy="2914810"/>
          </a:xfrm>
        </p:grpSpPr>
        <p:sp>
          <p:nvSpPr>
            <p:cNvPr id="70" name="Freihandform 69"/>
            <p:cNvSpPr/>
            <p:nvPr/>
          </p:nvSpPr>
          <p:spPr bwMode="auto">
            <a:xfrm>
              <a:off x="7151274" y="1643050"/>
              <a:ext cx="2581835" cy="2914810"/>
            </a:xfrm>
            <a:custGeom>
              <a:avLst/>
              <a:gdLst>
                <a:gd name="connsiteX0" fmla="*/ 2330823 w 2581835"/>
                <a:gd name="connsiteY0" fmla="*/ 202346 h 2914810"/>
                <a:gd name="connsiteX1" fmla="*/ 855489 w 2581835"/>
                <a:gd name="connsiteY1" fmla="*/ 709493 h 2914810"/>
                <a:gd name="connsiteX2" fmla="*/ 202346 w 2581835"/>
                <a:gd name="connsiteY2" fmla="*/ 1339583 h 2914810"/>
                <a:gd name="connsiteX3" fmla="*/ 40981 w 2581835"/>
                <a:gd name="connsiteY3" fmla="*/ 2154091 h 2914810"/>
                <a:gd name="connsiteX4" fmla="*/ 448235 w 2581835"/>
                <a:gd name="connsiteY4" fmla="*/ 2707341 h 2914810"/>
                <a:gd name="connsiteX5" fmla="*/ 1331899 w 2581835"/>
                <a:gd name="connsiteY5" fmla="*/ 2784182 h 2914810"/>
                <a:gd name="connsiteX6" fmla="*/ 2361560 w 2581835"/>
                <a:gd name="connsiteY6" fmla="*/ 1923570 h 2914810"/>
                <a:gd name="connsiteX7" fmla="*/ 2330823 w 2581835"/>
                <a:gd name="connsiteY7" fmla="*/ 202346 h 2914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1835" h="2914810">
                  <a:moveTo>
                    <a:pt x="2330823" y="202346"/>
                  </a:moveTo>
                  <a:cubicBezTo>
                    <a:pt x="2079811" y="0"/>
                    <a:pt x="1210235" y="519954"/>
                    <a:pt x="855489" y="709493"/>
                  </a:cubicBezTo>
                  <a:cubicBezTo>
                    <a:pt x="500743" y="899033"/>
                    <a:pt x="338097" y="1098817"/>
                    <a:pt x="202346" y="1339583"/>
                  </a:cubicBezTo>
                  <a:cubicBezTo>
                    <a:pt x="66595" y="1580349"/>
                    <a:pt x="0" y="1926131"/>
                    <a:pt x="40981" y="2154091"/>
                  </a:cubicBezTo>
                  <a:cubicBezTo>
                    <a:pt x="81962" y="2382051"/>
                    <a:pt x="233082" y="2602326"/>
                    <a:pt x="448235" y="2707341"/>
                  </a:cubicBezTo>
                  <a:cubicBezTo>
                    <a:pt x="663388" y="2812356"/>
                    <a:pt x="1013012" y="2914810"/>
                    <a:pt x="1331899" y="2784182"/>
                  </a:cubicBezTo>
                  <a:cubicBezTo>
                    <a:pt x="1650786" y="2653554"/>
                    <a:pt x="2192511" y="2352595"/>
                    <a:pt x="2361560" y="1923570"/>
                  </a:cubicBezTo>
                  <a:cubicBezTo>
                    <a:pt x="2530609" y="1494545"/>
                    <a:pt x="2581835" y="404692"/>
                    <a:pt x="2330823" y="202346"/>
                  </a:cubicBez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8466455" y="2276475"/>
              <a:ext cx="4267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Q</a:t>
              </a:r>
              <a:endParaRPr lang="en-US" baseline="-25000" dirty="0"/>
            </a:p>
          </p:txBody>
        </p:sp>
      </p:grpSp>
      <p:sp>
        <p:nvSpPr>
          <p:cNvPr id="73" name="Ellipse 72"/>
          <p:cNvSpPr/>
          <p:nvPr/>
        </p:nvSpPr>
        <p:spPr bwMode="auto">
          <a:xfrm>
            <a:off x="7072330" y="3000372"/>
            <a:ext cx="857256" cy="857256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Ellipse 71"/>
          <p:cNvSpPr/>
          <p:nvPr/>
        </p:nvSpPr>
        <p:spPr bwMode="auto">
          <a:xfrm>
            <a:off x="7143768" y="3071810"/>
            <a:ext cx="714380" cy="714380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Ellipse 70"/>
          <p:cNvSpPr/>
          <p:nvPr/>
        </p:nvSpPr>
        <p:spPr bwMode="auto">
          <a:xfrm>
            <a:off x="7215206" y="3143248"/>
            <a:ext cx="571504" cy="571504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7286644" y="3214686"/>
            <a:ext cx="428628" cy="428628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74" name="Gruppieren 73"/>
          <p:cNvGrpSpPr/>
          <p:nvPr/>
        </p:nvGrpSpPr>
        <p:grpSpPr>
          <a:xfrm>
            <a:off x="7381874" y="3143248"/>
            <a:ext cx="394660" cy="339720"/>
            <a:chOff x="7286644" y="4429132"/>
            <a:chExt cx="394660" cy="339720"/>
          </a:xfrm>
        </p:grpSpPr>
        <p:sp>
          <p:nvSpPr>
            <p:cNvPr id="75" name="Rechteck 74"/>
            <p:cNvSpPr/>
            <p:nvPr/>
          </p:nvSpPr>
          <p:spPr>
            <a:xfrm>
              <a:off x="7286644" y="4429132"/>
              <a:ext cx="3946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 Unicode MS"/>
                  <a:ea typeface="Arial Unicode MS"/>
                  <a:cs typeface="Arial Unicode MS"/>
                </a:rPr>
                <a:t>c</a:t>
              </a:r>
              <a:r>
                <a:rPr lang="en-US" i="1" baseline="-25000" dirty="0" smtClean="0"/>
                <a:t>i</a:t>
              </a:r>
              <a:r>
                <a:rPr lang="en-US" baseline="-25000" dirty="0" smtClean="0"/>
                <a:t>,</a:t>
              </a:r>
              <a:r>
                <a:rPr lang="en-US" i="1" baseline="-25000" dirty="0" smtClean="0"/>
                <a:t>t</a:t>
              </a:r>
              <a:endParaRPr lang="en-US" dirty="0"/>
            </a:p>
          </p:txBody>
        </p:sp>
        <p:sp>
          <p:nvSpPr>
            <p:cNvPr id="76" name="Ellipse 75"/>
            <p:cNvSpPr/>
            <p:nvPr/>
          </p:nvSpPr>
          <p:spPr bwMode="auto">
            <a:xfrm>
              <a:off x="7380287" y="4697414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2" grpId="0" animBg="1"/>
      <p:bldP spid="72" grpId="1" animBg="1"/>
      <p:bldP spid="71" grpId="0" animBg="1"/>
      <p:bldP spid="71" grpId="1" animBg="1"/>
      <p:bldP spid="69" grpId="0" animBg="1"/>
      <p:bldP spid="6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45" y="1571612"/>
            <a:ext cx="8858312" cy="4314838"/>
          </a:xfrm>
        </p:spPr>
        <p:txBody>
          <a:bodyPr/>
          <a:lstStyle/>
          <a:p>
            <a:r>
              <a:rPr lang="en-US" dirty="0" smtClean="0"/>
              <a:t>Variety of technology-specific uncertainty models for position information</a:t>
            </a:r>
          </a:p>
          <a:p>
            <a:pPr lvl="1"/>
            <a:r>
              <a:rPr lang="en-US" dirty="0" smtClean="0"/>
              <a:t>See survey above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Models for uncertain spatial data in general – not only position</a:t>
            </a:r>
          </a:p>
          <a:p>
            <a:pPr lvl="1"/>
            <a:r>
              <a:rPr lang="en-US" dirty="0" smtClean="0"/>
              <a:t>Egg-Yolk, fuzzy sets, …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Do not aim at a generic approach integrating existing uncertainty models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Several algorithms for uncertainty-aware processing of spatial queries</a:t>
            </a:r>
          </a:p>
          <a:p>
            <a:pPr lvl="1"/>
            <a:r>
              <a:rPr lang="en-US" dirty="0" smtClean="0"/>
              <a:t>Inside, range, and next-neighbor queries allowing for tolerance regions</a:t>
            </a:r>
          </a:p>
          <a:p>
            <a:pPr lvl="2"/>
            <a:r>
              <a:rPr lang="en-US" dirty="0" smtClean="0"/>
              <a:t>E.g., MAY/MUST semantics – a special case of </a:t>
            </a:r>
            <a:r>
              <a:rPr lang="en-US" i="1" dirty="0" smtClean="0"/>
              <a:t>p</a:t>
            </a:r>
            <a:r>
              <a:rPr lang="en-US" baseline="-25000" dirty="0" smtClean="0"/>
              <a:t>lower</a:t>
            </a:r>
            <a:r>
              <a:rPr lang="en-US" dirty="0" smtClean="0"/>
              <a:t> and </a:t>
            </a:r>
            <a:r>
              <a:rPr lang="en-US" i="1" dirty="0" smtClean="0"/>
              <a:t>p</a:t>
            </a:r>
            <a:r>
              <a:rPr lang="en-US" baseline="-25000" dirty="0" smtClean="0"/>
              <a:t>upper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Compatible with the proposed generic uncertainty model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Unified approach for uncertainty-aware position information processing</a:t>
            </a:r>
          </a:p>
          <a:p>
            <a:pPr lvl="1"/>
            <a:r>
              <a:rPr lang="en-US" dirty="0" smtClean="0"/>
              <a:t>Identified fundamental classes of specific uncertainty models</a:t>
            </a:r>
          </a:p>
          <a:p>
            <a:pPr lvl="1"/>
            <a:r>
              <a:rPr lang="en-US" dirty="0" smtClean="0"/>
              <a:t>Generic uncertainty model based on partial spatial distribution functions</a:t>
            </a:r>
          </a:p>
          <a:p>
            <a:pPr lvl="1"/>
            <a:r>
              <a:rPr lang="en-US" dirty="0" smtClean="0"/>
              <a:t>Extended query interface for prevalent spatial query types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Expressiveness: Factors in specific uncertainty models very well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… as it just defines an interface to be implemented</a:t>
            </a:r>
          </a:p>
          <a:p>
            <a:pPr lvl="1"/>
            <a:r>
              <a:rPr lang="en-US" dirty="0" smtClean="0"/>
              <a:t>But likewise considers possible absence of complete pdf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Next steps: Inside queries with uncertain ranges and objects with extent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7289389" y="3857628"/>
            <a:ext cx="2426147" cy="1138701"/>
            <a:chOff x="143756" y="4329302"/>
            <a:chExt cx="2426147" cy="1138701"/>
          </a:xfrm>
        </p:grpSpPr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 rot="20299915">
              <a:off x="143756" y="4748865"/>
              <a:ext cx="1801813" cy="719138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en-US" dirty="0"/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 rot="20299915">
              <a:off x="1309428" y="4329302"/>
              <a:ext cx="1260475" cy="86518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 rot="20299915">
              <a:off x="1186287" y="4550214"/>
              <a:ext cx="719138" cy="71913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0" algn="ctr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9" name="Line 26"/>
            <p:cNvSpPr>
              <a:spLocks noChangeShapeType="1"/>
            </p:cNvSpPr>
            <p:nvPr/>
          </p:nvSpPr>
          <p:spPr bwMode="auto">
            <a:xfrm rot="20728977" flipV="1">
              <a:off x="1504614" y="4563549"/>
              <a:ext cx="144463" cy="323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rot="20299915" flipV="1">
              <a:off x="500272" y="5094673"/>
              <a:ext cx="1150938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500166" y="4590644"/>
              <a:ext cx="277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ε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-285784" y="1142984"/>
            <a:ext cx="5143536" cy="5715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4429156" cy="1928826"/>
          </a:xfrm>
        </p:spPr>
        <p:txBody>
          <a:bodyPr/>
          <a:lstStyle/>
          <a:p>
            <a:r>
              <a:rPr lang="en-US" sz="5400" b="0" dirty="0" smtClean="0"/>
              <a:t>Thank you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600" b="0" dirty="0" smtClean="0">
                <a:solidFill>
                  <a:schemeClr val="tx1"/>
                </a:solidFill>
              </a:rPr>
              <a:t>for your attention!</a:t>
            </a:r>
            <a:endParaRPr lang="en-US" sz="3600" b="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71470" y="3429000"/>
            <a:ext cx="8215369" cy="2357454"/>
          </a:xfrm>
        </p:spPr>
        <p:txBody>
          <a:bodyPr anchor="b" anchorCtr="0"/>
          <a:lstStyle/>
          <a:p>
            <a:pPr lvl="0">
              <a:buNone/>
              <a:defRPr/>
            </a:pPr>
            <a:r>
              <a:rPr lang="en-US" b="1" dirty="0" smtClean="0"/>
              <a:t>	Ralph Lange</a:t>
            </a: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>	Institute of Parallel and Distributed Systems (IPVS)</a:t>
            </a:r>
            <a:br>
              <a:rPr lang="en-US" dirty="0" smtClean="0"/>
            </a:br>
            <a:r>
              <a:rPr lang="en-US" dirty="0" smtClean="0"/>
              <a:t>Universität Stuttgart</a:t>
            </a:r>
          </a:p>
          <a:p>
            <a:pPr lvl="0">
              <a:buNone/>
              <a:defRPr/>
            </a:pPr>
            <a:r>
              <a:rPr lang="en-US" dirty="0" smtClean="0"/>
              <a:t>	Universitätsstraße 38 · 70569 Stuttgart · Germany</a:t>
            </a:r>
            <a:br>
              <a:rPr lang="en-US" dirty="0" smtClean="0"/>
            </a:br>
            <a:r>
              <a:rPr lang="en-US" dirty="0" smtClean="0"/>
              <a:t>ralph.lange@ipvs.uni-stuttgart.de · www.ipvs.uni-stuttgart.de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Importance of </a:t>
            </a:r>
            <a:r>
              <a:rPr lang="en-US" b="1" dirty="0" smtClean="0">
                <a:solidFill>
                  <a:schemeClr val="tx2"/>
                </a:solidFill>
              </a:rPr>
              <a:t>position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as context information</a:t>
            </a:r>
          </a:p>
          <a:p>
            <a:r>
              <a:rPr lang="en-US" dirty="0" smtClean="0"/>
              <a:t>Variety of application scenarios</a:t>
            </a:r>
          </a:p>
          <a:p>
            <a:r>
              <a:rPr lang="en-US" dirty="0" smtClean="0"/>
              <a:t>Primary context</a:t>
            </a:r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dirty="0" smtClean="0"/>
              <a:t>Position information is subject to </a:t>
            </a:r>
            <a:r>
              <a:rPr lang="en-US" b="1" dirty="0" smtClean="0">
                <a:solidFill>
                  <a:schemeClr val="tx2"/>
                </a:solidFill>
              </a:rPr>
              <a:t>uncertainties</a:t>
            </a:r>
          </a:p>
          <a:p>
            <a:r>
              <a:rPr lang="en-US" dirty="0" smtClean="0"/>
              <a:t>Sensing limitations/errors, update protocols, …</a:t>
            </a:r>
          </a:p>
          <a:p>
            <a:r>
              <a:rPr lang="en-US" dirty="0" smtClean="0"/>
              <a:t>Variety of specific uncertainty models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How to process position information from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different</a:t>
            </a:r>
            <a:r>
              <a:rPr lang="en-US" dirty="0" smtClean="0">
                <a:sym typeface="Wingdings" pitchFamily="2" charset="2"/>
              </a:rPr>
              <a:t> sources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uncertainty-aware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8" name="Gruppieren 50"/>
          <p:cNvGrpSpPr/>
          <p:nvPr/>
        </p:nvGrpSpPr>
        <p:grpSpPr>
          <a:xfrm>
            <a:off x="7913294" y="4143380"/>
            <a:ext cx="979881" cy="1170296"/>
            <a:chOff x="2500298" y="3429000"/>
            <a:chExt cx="979881" cy="1170296"/>
          </a:xfrm>
        </p:grpSpPr>
        <p:sp>
          <p:nvSpPr>
            <p:cNvPr id="9" name="Freihandform 8"/>
            <p:cNvSpPr/>
            <p:nvPr/>
          </p:nvSpPr>
          <p:spPr bwMode="auto">
            <a:xfrm>
              <a:off x="2500298" y="3429000"/>
              <a:ext cx="873457" cy="1037230"/>
            </a:xfrm>
            <a:custGeom>
              <a:avLst/>
              <a:gdLst>
                <a:gd name="connsiteX0" fmla="*/ 122830 w 873457"/>
                <a:gd name="connsiteY0" fmla="*/ 1037230 h 1037230"/>
                <a:gd name="connsiteX1" fmla="*/ 777923 w 873457"/>
                <a:gd name="connsiteY1" fmla="*/ 818865 h 1037230"/>
                <a:gd name="connsiteX2" fmla="*/ 873457 w 873457"/>
                <a:gd name="connsiteY2" fmla="*/ 218364 h 1037230"/>
                <a:gd name="connsiteX3" fmla="*/ 259308 w 873457"/>
                <a:gd name="connsiteY3" fmla="*/ 0 h 1037230"/>
                <a:gd name="connsiteX4" fmla="*/ 0 w 873457"/>
                <a:gd name="connsiteY4" fmla="*/ 436728 h 1037230"/>
                <a:gd name="connsiteX5" fmla="*/ 300251 w 873457"/>
                <a:gd name="connsiteY5" fmla="*/ 764274 h 1037230"/>
                <a:gd name="connsiteX6" fmla="*/ 122830 w 873457"/>
                <a:gd name="connsiteY6" fmla="*/ 1037230 h 1037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3457" h="1037230">
                  <a:moveTo>
                    <a:pt x="122830" y="1037230"/>
                  </a:moveTo>
                  <a:lnTo>
                    <a:pt x="777923" y="818865"/>
                  </a:lnTo>
                  <a:lnTo>
                    <a:pt x="873457" y="218364"/>
                  </a:lnTo>
                  <a:lnTo>
                    <a:pt x="259308" y="0"/>
                  </a:lnTo>
                  <a:lnTo>
                    <a:pt x="0" y="436728"/>
                  </a:lnTo>
                  <a:lnTo>
                    <a:pt x="300251" y="764274"/>
                  </a:lnTo>
                  <a:lnTo>
                    <a:pt x="122830" y="10372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Freihandform 9"/>
            <p:cNvSpPr/>
            <p:nvPr/>
          </p:nvSpPr>
          <p:spPr bwMode="auto">
            <a:xfrm>
              <a:off x="2635925" y="3670822"/>
              <a:ext cx="578782" cy="559558"/>
            </a:xfrm>
            <a:custGeom>
              <a:avLst/>
              <a:gdLst>
                <a:gd name="connsiteX0" fmla="*/ 177421 w 532262"/>
                <a:gd name="connsiteY0" fmla="*/ 436728 h 559558"/>
                <a:gd name="connsiteX1" fmla="*/ 0 w 532262"/>
                <a:gd name="connsiteY1" fmla="*/ 109182 h 559558"/>
                <a:gd name="connsiteX2" fmla="*/ 300251 w 532262"/>
                <a:gd name="connsiteY2" fmla="*/ 0 h 559558"/>
                <a:gd name="connsiteX3" fmla="*/ 532262 w 532262"/>
                <a:gd name="connsiteY3" fmla="*/ 191069 h 559558"/>
                <a:gd name="connsiteX4" fmla="*/ 504967 w 532262"/>
                <a:gd name="connsiteY4" fmla="*/ 559558 h 559558"/>
                <a:gd name="connsiteX5" fmla="*/ 177421 w 532262"/>
                <a:gd name="connsiteY5" fmla="*/ 436728 h 559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2262" h="559558">
                  <a:moveTo>
                    <a:pt x="177421" y="436728"/>
                  </a:moveTo>
                  <a:lnTo>
                    <a:pt x="0" y="109182"/>
                  </a:lnTo>
                  <a:lnTo>
                    <a:pt x="300251" y="0"/>
                  </a:lnTo>
                  <a:lnTo>
                    <a:pt x="532262" y="191069"/>
                  </a:lnTo>
                  <a:lnTo>
                    <a:pt x="504967" y="559558"/>
                  </a:lnTo>
                  <a:lnTo>
                    <a:pt x="177421" y="43672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   50%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ihandform 10"/>
            <p:cNvSpPr/>
            <p:nvPr/>
          </p:nvSpPr>
          <p:spPr bwMode="auto">
            <a:xfrm>
              <a:off x="3248167" y="4271749"/>
              <a:ext cx="232012" cy="327547"/>
            </a:xfrm>
            <a:custGeom>
              <a:avLst/>
              <a:gdLst>
                <a:gd name="connsiteX0" fmla="*/ 0 w 232012"/>
                <a:gd name="connsiteY0" fmla="*/ 177421 h 327547"/>
                <a:gd name="connsiteX1" fmla="*/ 13648 w 232012"/>
                <a:gd name="connsiteY1" fmla="*/ 95535 h 327547"/>
                <a:gd name="connsiteX2" fmla="*/ 177421 w 232012"/>
                <a:gd name="connsiteY2" fmla="*/ 0 h 327547"/>
                <a:gd name="connsiteX3" fmla="*/ 232012 w 232012"/>
                <a:gd name="connsiteY3" fmla="*/ 327547 h 327547"/>
                <a:gd name="connsiteX4" fmla="*/ 0 w 232012"/>
                <a:gd name="connsiteY4" fmla="*/ 177421 h 32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012" h="327547">
                  <a:moveTo>
                    <a:pt x="0" y="177421"/>
                  </a:moveTo>
                  <a:lnTo>
                    <a:pt x="13648" y="95535"/>
                  </a:lnTo>
                  <a:lnTo>
                    <a:pt x="177421" y="0"/>
                  </a:lnTo>
                  <a:lnTo>
                    <a:pt x="232012" y="327547"/>
                  </a:lnTo>
                  <a:lnTo>
                    <a:pt x="0" y="17742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7464415" y="2276475"/>
            <a:ext cx="1428760" cy="857256"/>
            <a:chOff x="4572000" y="3429000"/>
            <a:chExt cx="1428760" cy="857256"/>
          </a:xfrm>
          <a:solidFill>
            <a:schemeClr val="bg1"/>
          </a:solidFill>
        </p:grpSpPr>
        <p:sp>
          <p:nvSpPr>
            <p:cNvPr id="13" name="Rechteck 12"/>
            <p:cNvSpPr/>
            <p:nvPr/>
          </p:nvSpPr>
          <p:spPr bwMode="auto">
            <a:xfrm>
              <a:off x="4572000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4714876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4857752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5000628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hteck 16"/>
            <p:cNvSpPr/>
            <p:nvPr/>
          </p:nvSpPr>
          <p:spPr bwMode="auto">
            <a:xfrm>
              <a:off x="5143504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5286380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hteck 18"/>
            <p:cNvSpPr/>
            <p:nvPr/>
          </p:nvSpPr>
          <p:spPr bwMode="auto">
            <a:xfrm>
              <a:off x="5429256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hteck 19"/>
            <p:cNvSpPr/>
            <p:nvPr/>
          </p:nvSpPr>
          <p:spPr bwMode="auto">
            <a:xfrm>
              <a:off x="5572132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hteck 20"/>
            <p:cNvSpPr/>
            <p:nvPr/>
          </p:nvSpPr>
          <p:spPr bwMode="auto">
            <a:xfrm>
              <a:off x="5715008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hteck 21"/>
            <p:cNvSpPr/>
            <p:nvPr/>
          </p:nvSpPr>
          <p:spPr bwMode="auto">
            <a:xfrm>
              <a:off x="5857884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4572000" y="3857628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4714876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4857752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5000628" y="3857628"/>
              <a:ext cx="142876" cy="1428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5143504" y="3857628"/>
              <a:ext cx="142876" cy="142876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5286380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5429256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5572132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5715008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5857884" y="3857628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4572000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4714876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4857752" y="3714752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5000628" y="3714752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5143504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hteck 37"/>
            <p:cNvSpPr/>
            <p:nvPr/>
          </p:nvSpPr>
          <p:spPr bwMode="auto">
            <a:xfrm>
              <a:off x="5286380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hteck 38"/>
            <p:cNvSpPr/>
            <p:nvPr/>
          </p:nvSpPr>
          <p:spPr bwMode="auto">
            <a:xfrm>
              <a:off x="5429256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5572132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5715008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hteck 41"/>
            <p:cNvSpPr/>
            <p:nvPr/>
          </p:nvSpPr>
          <p:spPr bwMode="auto">
            <a:xfrm>
              <a:off x="5857884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hteck 42"/>
            <p:cNvSpPr/>
            <p:nvPr/>
          </p:nvSpPr>
          <p:spPr bwMode="auto">
            <a:xfrm>
              <a:off x="4572000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4714876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hteck 44"/>
            <p:cNvSpPr/>
            <p:nvPr/>
          </p:nvSpPr>
          <p:spPr bwMode="auto">
            <a:xfrm>
              <a:off x="4857752" y="3571876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hteck 45"/>
            <p:cNvSpPr/>
            <p:nvPr/>
          </p:nvSpPr>
          <p:spPr bwMode="auto">
            <a:xfrm>
              <a:off x="5000628" y="3571876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hteck 46"/>
            <p:cNvSpPr/>
            <p:nvPr/>
          </p:nvSpPr>
          <p:spPr bwMode="auto">
            <a:xfrm>
              <a:off x="5143504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5286380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5429256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5572132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5715008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>
              <a:off x="5857884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4572000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4714876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hteck 54"/>
            <p:cNvSpPr/>
            <p:nvPr/>
          </p:nvSpPr>
          <p:spPr bwMode="auto">
            <a:xfrm>
              <a:off x="4857752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hteck 55"/>
            <p:cNvSpPr/>
            <p:nvPr/>
          </p:nvSpPr>
          <p:spPr bwMode="auto">
            <a:xfrm>
              <a:off x="5000628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hteck 56"/>
            <p:cNvSpPr/>
            <p:nvPr/>
          </p:nvSpPr>
          <p:spPr bwMode="auto">
            <a:xfrm>
              <a:off x="5143504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Rechteck 57"/>
            <p:cNvSpPr/>
            <p:nvPr/>
          </p:nvSpPr>
          <p:spPr bwMode="auto">
            <a:xfrm>
              <a:off x="5286380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5429256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5572132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hteck 60"/>
            <p:cNvSpPr/>
            <p:nvPr/>
          </p:nvSpPr>
          <p:spPr bwMode="auto">
            <a:xfrm>
              <a:off x="5715008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hteck 61"/>
            <p:cNvSpPr/>
            <p:nvPr/>
          </p:nvSpPr>
          <p:spPr bwMode="auto">
            <a:xfrm>
              <a:off x="5857884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hteck 62"/>
            <p:cNvSpPr/>
            <p:nvPr/>
          </p:nvSpPr>
          <p:spPr bwMode="auto">
            <a:xfrm>
              <a:off x="4572000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hteck 63"/>
            <p:cNvSpPr/>
            <p:nvPr/>
          </p:nvSpPr>
          <p:spPr bwMode="auto">
            <a:xfrm>
              <a:off x="4714876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4857752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echteck 65"/>
            <p:cNvSpPr/>
            <p:nvPr/>
          </p:nvSpPr>
          <p:spPr bwMode="auto">
            <a:xfrm>
              <a:off x="5000628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Rechteck 66"/>
            <p:cNvSpPr/>
            <p:nvPr/>
          </p:nvSpPr>
          <p:spPr bwMode="auto">
            <a:xfrm>
              <a:off x="5143504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Rechteck 67"/>
            <p:cNvSpPr/>
            <p:nvPr/>
          </p:nvSpPr>
          <p:spPr bwMode="auto">
            <a:xfrm>
              <a:off x="5286380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429256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5572132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Rechteck 70"/>
            <p:cNvSpPr/>
            <p:nvPr/>
          </p:nvSpPr>
          <p:spPr bwMode="auto">
            <a:xfrm>
              <a:off x="5715008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5857884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142845" y="1643050"/>
            <a:ext cx="5857915" cy="4243400"/>
          </a:xfrm>
        </p:spPr>
        <p:txBody>
          <a:bodyPr anchor="ctr" anchorCtr="0"/>
          <a:lstStyle/>
          <a:p>
            <a:r>
              <a:rPr lang="en-US" dirty="0" smtClean="0"/>
              <a:t>Problem statement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Survey of specific uncertainty models</a:t>
            </a:r>
          </a:p>
          <a:p>
            <a:pPr lvl="1"/>
            <a:r>
              <a:rPr lang="en-US" dirty="0" smtClean="0"/>
              <a:t>Classification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Generic uncertainty model</a:t>
            </a:r>
          </a:p>
          <a:p>
            <a:r>
              <a:rPr lang="en-US" dirty="0" smtClean="0"/>
              <a:t>Generic uncertainty-aware query interface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2" descr="C:\Dokumente und Einstellungen\Ralph\Lokale Einstellungen\Temporary Internet Files\Content.IE5\5XPDLH34\MP90040284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024844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ihandform 30"/>
          <p:cNvSpPr/>
          <p:nvPr/>
        </p:nvSpPr>
        <p:spPr bwMode="auto">
          <a:xfrm>
            <a:off x="7643834" y="3429000"/>
            <a:ext cx="642942" cy="481156"/>
          </a:xfrm>
          <a:custGeom>
            <a:avLst/>
            <a:gdLst>
              <a:gd name="connsiteX0" fmla="*/ 0 w 1010652"/>
              <a:gd name="connsiteY0" fmla="*/ 96252 h 176463"/>
              <a:gd name="connsiteX1" fmla="*/ 279132 w 1010652"/>
              <a:gd name="connsiteY1" fmla="*/ 163629 h 176463"/>
              <a:gd name="connsiteX2" fmla="*/ 702644 w 1010652"/>
              <a:gd name="connsiteY2" fmla="*/ 19250 h 176463"/>
              <a:gd name="connsiteX3" fmla="*/ 1010652 w 1010652"/>
              <a:gd name="connsiteY3" fmla="*/ 48126 h 176463"/>
              <a:gd name="connsiteX0" fmla="*/ 0 w 909587"/>
              <a:gd name="connsiteY0" fmla="*/ 0 h 166837"/>
              <a:gd name="connsiteX1" fmla="*/ 178067 w 909587"/>
              <a:gd name="connsiteY1" fmla="*/ 163629 h 166837"/>
              <a:gd name="connsiteX2" fmla="*/ 601579 w 909587"/>
              <a:gd name="connsiteY2" fmla="*/ 19250 h 166837"/>
              <a:gd name="connsiteX3" fmla="*/ 909587 w 909587"/>
              <a:gd name="connsiteY3" fmla="*/ 48126 h 166837"/>
              <a:gd name="connsiteX0" fmla="*/ 0 w 909587"/>
              <a:gd name="connsiteY0" fmla="*/ 0 h 186733"/>
              <a:gd name="connsiteX1" fmla="*/ 178067 w 909587"/>
              <a:gd name="connsiteY1" fmla="*/ 163629 h 186733"/>
              <a:gd name="connsiteX2" fmla="*/ 606391 w 909587"/>
              <a:gd name="connsiteY2" fmla="*/ 138623 h 186733"/>
              <a:gd name="connsiteX3" fmla="*/ 909587 w 909587"/>
              <a:gd name="connsiteY3" fmla="*/ 48126 h 18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9587" h="186733">
                <a:moveTo>
                  <a:pt x="0" y="0"/>
                </a:moveTo>
                <a:cubicBezTo>
                  <a:pt x="81012" y="40105"/>
                  <a:pt x="77002" y="140525"/>
                  <a:pt x="178067" y="163629"/>
                </a:cubicBezTo>
                <a:cubicBezTo>
                  <a:pt x="279132" y="186733"/>
                  <a:pt x="484471" y="157873"/>
                  <a:pt x="606391" y="138623"/>
                </a:cubicBezTo>
                <a:cubicBezTo>
                  <a:pt x="728311" y="119373"/>
                  <a:pt x="816543" y="24063"/>
                  <a:pt x="909587" y="48126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7500958" y="3214686"/>
            <a:ext cx="285752" cy="2857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84225"/>
            <a:endParaRPr lang="en-US" smtClean="0"/>
          </a:p>
        </p:txBody>
      </p:sp>
      <p:sp>
        <p:nvSpPr>
          <p:cNvPr id="32" name="Freihandform 31"/>
          <p:cNvSpPr/>
          <p:nvPr/>
        </p:nvSpPr>
        <p:spPr bwMode="auto">
          <a:xfrm>
            <a:off x="8572528" y="4105582"/>
            <a:ext cx="791110" cy="323550"/>
          </a:xfrm>
          <a:custGeom>
            <a:avLst/>
            <a:gdLst>
              <a:gd name="connsiteX0" fmla="*/ 0 w 1010652"/>
              <a:gd name="connsiteY0" fmla="*/ 96252 h 176463"/>
              <a:gd name="connsiteX1" fmla="*/ 279132 w 1010652"/>
              <a:gd name="connsiteY1" fmla="*/ 163629 h 176463"/>
              <a:gd name="connsiteX2" fmla="*/ 702644 w 1010652"/>
              <a:gd name="connsiteY2" fmla="*/ 19250 h 176463"/>
              <a:gd name="connsiteX3" fmla="*/ 1010652 w 1010652"/>
              <a:gd name="connsiteY3" fmla="*/ 48126 h 176463"/>
              <a:gd name="connsiteX0" fmla="*/ 0 w 1010652"/>
              <a:gd name="connsiteY0" fmla="*/ 96252 h 176463"/>
              <a:gd name="connsiteX1" fmla="*/ 279132 w 1010652"/>
              <a:gd name="connsiteY1" fmla="*/ 163629 h 176463"/>
              <a:gd name="connsiteX2" fmla="*/ 702644 w 1010652"/>
              <a:gd name="connsiteY2" fmla="*/ 19250 h 176463"/>
              <a:gd name="connsiteX3" fmla="*/ 1010652 w 1010652"/>
              <a:gd name="connsiteY3" fmla="*/ 48126 h 176463"/>
              <a:gd name="connsiteX0" fmla="*/ 0 w 1010652"/>
              <a:gd name="connsiteY0" fmla="*/ 48126 h 123524"/>
              <a:gd name="connsiteX1" fmla="*/ 279132 w 1010652"/>
              <a:gd name="connsiteY1" fmla="*/ 115503 h 123524"/>
              <a:gd name="connsiteX2" fmla="*/ 1010652 w 1010652"/>
              <a:gd name="connsiteY2" fmla="*/ 0 h 12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0652" h="123524">
                <a:moveTo>
                  <a:pt x="0" y="48126"/>
                </a:moveTo>
                <a:cubicBezTo>
                  <a:pt x="81012" y="88231"/>
                  <a:pt x="110690" y="123524"/>
                  <a:pt x="279132" y="115503"/>
                </a:cubicBezTo>
                <a:cubicBezTo>
                  <a:pt x="447574" y="107482"/>
                  <a:pt x="858252" y="24063"/>
                  <a:pt x="101065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ihandform 32"/>
          <p:cNvSpPr/>
          <p:nvPr/>
        </p:nvSpPr>
        <p:spPr bwMode="auto">
          <a:xfrm>
            <a:off x="6747309" y="4225491"/>
            <a:ext cx="1049154" cy="211755"/>
          </a:xfrm>
          <a:custGeom>
            <a:avLst/>
            <a:gdLst>
              <a:gd name="connsiteX0" fmla="*/ 0 w 1049154"/>
              <a:gd name="connsiteY0" fmla="*/ 0 h 211755"/>
              <a:gd name="connsiteX1" fmla="*/ 375386 w 1049154"/>
              <a:gd name="connsiteY1" fmla="*/ 115503 h 211755"/>
              <a:gd name="connsiteX2" fmla="*/ 847024 w 1049154"/>
              <a:gd name="connsiteY2" fmla="*/ 77002 h 211755"/>
              <a:gd name="connsiteX3" fmla="*/ 1049154 w 1049154"/>
              <a:gd name="connsiteY3" fmla="*/ 211755 h 21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154" h="211755">
                <a:moveTo>
                  <a:pt x="0" y="0"/>
                </a:moveTo>
                <a:cubicBezTo>
                  <a:pt x="117107" y="51334"/>
                  <a:pt x="234215" y="102669"/>
                  <a:pt x="375386" y="115503"/>
                </a:cubicBezTo>
                <a:cubicBezTo>
                  <a:pt x="516557" y="128337"/>
                  <a:pt x="734729" y="60960"/>
                  <a:pt x="847024" y="77002"/>
                </a:cubicBezTo>
                <a:cubicBezTo>
                  <a:pt x="959319" y="93044"/>
                  <a:pt x="1004236" y="152399"/>
                  <a:pt x="1049154" y="21175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84225"/>
            <a:endParaRPr lang="en-US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45" y="4000504"/>
            <a:ext cx="8858312" cy="1885946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1.</a:t>
            </a:r>
            <a:r>
              <a:rPr lang="en-US" dirty="0" smtClean="0"/>
              <a:t>	Requirements to generic uncertainty model</a:t>
            </a:r>
          </a:p>
          <a:p>
            <a:pPr lvl="1"/>
            <a:r>
              <a:rPr lang="en-US" dirty="0" smtClean="0"/>
              <a:t>Generality, expressiveness, and directness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2.</a:t>
            </a:r>
            <a:r>
              <a:rPr lang="en-US" dirty="0" smtClean="0"/>
              <a:t>	Requirements to extended query interface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Immediacy, comprehensiveness, and generality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hteck 4"/>
          <p:cNvSpPr/>
          <p:nvPr/>
        </p:nvSpPr>
        <p:spPr bwMode="auto">
          <a:xfrm>
            <a:off x="6460035" y="2143116"/>
            <a:ext cx="714380" cy="3385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App1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7304601" y="2143116"/>
            <a:ext cx="714379" cy="3385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App2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8161857" y="2143116"/>
            <a:ext cx="714380" cy="33855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App3</a:t>
            </a:r>
          </a:p>
        </p:txBody>
      </p:sp>
      <p:sp>
        <p:nvSpPr>
          <p:cNvPr id="9" name="Zylinder 8"/>
          <p:cNvSpPr/>
          <p:nvPr/>
        </p:nvSpPr>
        <p:spPr bwMode="auto">
          <a:xfrm>
            <a:off x="6460035" y="3086085"/>
            <a:ext cx="701690" cy="561987"/>
          </a:xfrm>
          <a:prstGeom prst="can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DB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8338045" y="3143248"/>
            <a:ext cx="357190" cy="35719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Gerade Verbindung 17"/>
          <p:cNvCxnSpPr>
            <a:stCxn id="5" idx="2"/>
            <a:endCxn id="9" idx="1"/>
          </p:cNvCxnSpPr>
          <p:nvPr/>
        </p:nvCxnSpPr>
        <p:spPr bwMode="auto">
          <a:xfrm rot="5400000">
            <a:off x="6511846" y="2780705"/>
            <a:ext cx="604415" cy="63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 Verbindung 19"/>
          <p:cNvCxnSpPr>
            <a:stCxn id="6" idx="2"/>
          </p:cNvCxnSpPr>
          <p:nvPr/>
        </p:nvCxnSpPr>
        <p:spPr bwMode="auto">
          <a:xfrm rot="5400000">
            <a:off x="7218163" y="2925216"/>
            <a:ext cx="887175" cy="8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/>
          <p:cNvCxnSpPr>
            <a:stCxn id="7" idx="2"/>
            <a:endCxn id="12" idx="0"/>
          </p:cNvCxnSpPr>
          <p:nvPr/>
        </p:nvCxnSpPr>
        <p:spPr bwMode="auto">
          <a:xfrm rot="5400000">
            <a:off x="8187055" y="2811256"/>
            <a:ext cx="661578" cy="2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hteck 25"/>
          <p:cNvSpPr/>
          <p:nvPr/>
        </p:nvSpPr>
        <p:spPr bwMode="auto">
          <a:xfrm>
            <a:off x="8161857" y="2928934"/>
            <a:ext cx="714380" cy="79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hteck 43"/>
          <p:cNvSpPr/>
          <p:nvPr/>
        </p:nvSpPr>
        <p:spPr bwMode="auto">
          <a:xfrm>
            <a:off x="7304601" y="2928934"/>
            <a:ext cx="714380" cy="79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hteck 44"/>
          <p:cNvSpPr/>
          <p:nvPr/>
        </p:nvSpPr>
        <p:spPr bwMode="auto">
          <a:xfrm>
            <a:off x="6460035" y="2928934"/>
            <a:ext cx="714380" cy="79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9" name="Gerade Verbindung 48"/>
          <p:cNvCxnSpPr>
            <a:stCxn id="5" idx="2"/>
            <a:endCxn id="44" idx="0"/>
          </p:cNvCxnSpPr>
          <p:nvPr/>
        </p:nvCxnSpPr>
        <p:spPr bwMode="auto">
          <a:xfrm rot="16200000" flipH="1">
            <a:off x="7015876" y="2283019"/>
            <a:ext cx="447264" cy="844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Gerade Verbindung 50"/>
          <p:cNvCxnSpPr>
            <a:stCxn id="5" idx="2"/>
          </p:cNvCxnSpPr>
          <p:nvPr/>
        </p:nvCxnSpPr>
        <p:spPr bwMode="auto">
          <a:xfrm rot="16200000" flipH="1">
            <a:off x="7444504" y="1854391"/>
            <a:ext cx="447264" cy="17018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52"/>
          <p:cNvCxnSpPr>
            <a:stCxn id="6" idx="2"/>
            <a:endCxn id="45" idx="0"/>
          </p:cNvCxnSpPr>
          <p:nvPr/>
        </p:nvCxnSpPr>
        <p:spPr bwMode="auto">
          <a:xfrm rot="5400000">
            <a:off x="7015876" y="2283019"/>
            <a:ext cx="447264" cy="8445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54"/>
          <p:cNvCxnSpPr>
            <a:stCxn id="6" idx="2"/>
            <a:endCxn id="26" idx="0"/>
          </p:cNvCxnSpPr>
          <p:nvPr/>
        </p:nvCxnSpPr>
        <p:spPr bwMode="auto">
          <a:xfrm rot="16200000" flipH="1">
            <a:off x="7866787" y="2276674"/>
            <a:ext cx="447264" cy="857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Gerade Verbindung 56"/>
          <p:cNvCxnSpPr>
            <a:stCxn id="7" idx="2"/>
            <a:endCxn id="44" idx="0"/>
          </p:cNvCxnSpPr>
          <p:nvPr/>
        </p:nvCxnSpPr>
        <p:spPr bwMode="auto">
          <a:xfrm rot="5400000">
            <a:off x="7866787" y="2276674"/>
            <a:ext cx="447264" cy="8572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Gerade Verbindung 58"/>
          <p:cNvCxnSpPr>
            <a:stCxn id="7" idx="2"/>
            <a:endCxn id="45" idx="0"/>
          </p:cNvCxnSpPr>
          <p:nvPr/>
        </p:nvCxnSpPr>
        <p:spPr bwMode="auto">
          <a:xfrm rot="5400000">
            <a:off x="7444504" y="1854391"/>
            <a:ext cx="447264" cy="17018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hteck 64"/>
          <p:cNvSpPr/>
          <p:nvPr/>
        </p:nvSpPr>
        <p:spPr>
          <a:xfrm>
            <a:off x="250825" y="1971438"/>
            <a:ext cx="4462440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+mn-lt"/>
              </a:rPr>
              <a:t>Extended query interface based on a</a:t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generic uncertainty model to enable</a:t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source-</a:t>
            </a:r>
            <a:r>
              <a:rPr lang="en-US" sz="2200" b="1" dirty="0" smtClean="0">
                <a:latin typeface="+mn-lt"/>
              </a:rPr>
              <a:t>independent</a:t>
            </a:r>
            <a:r>
              <a:rPr lang="en-US" sz="2200" dirty="0" smtClean="0">
                <a:latin typeface="+mn-lt"/>
              </a:rPr>
              <a:t> …</a:t>
            </a:r>
          </a:p>
          <a:p>
            <a:r>
              <a:rPr lang="en-US" sz="1000" dirty="0" smtClean="0"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/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 … but </a:t>
            </a:r>
            <a:r>
              <a:rPr lang="en-US" sz="2200" b="1" dirty="0" smtClean="0">
                <a:latin typeface="+mn-lt"/>
              </a:rPr>
              <a:t>uncertainty-aware</a:t>
            </a:r>
            <a:r>
              <a:rPr lang="en-US" sz="22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processing</a:t>
            </a:r>
            <a:endParaRPr lang="en-US" sz="2200" dirty="0">
              <a:latin typeface="+mn-lt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8429652" y="4071942"/>
            <a:ext cx="285752" cy="2857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84225"/>
            <a:endParaRPr lang="en-US" smtClean="0"/>
          </a:p>
        </p:txBody>
      </p:sp>
      <p:sp>
        <p:nvSpPr>
          <p:cNvPr id="30" name="Ellipse 29"/>
          <p:cNvSpPr/>
          <p:nvPr/>
        </p:nvSpPr>
        <p:spPr bwMode="auto">
          <a:xfrm>
            <a:off x="6572264" y="4071942"/>
            <a:ext cx="285752" cy="28575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84225"/>
            <a:endParaRPr lang="en-US" smtClean="0"/>
          </a:p>
        </p:txBody>
      </p:sp>
      <p:cxnSp>
        <p:nvCxnSpPr>
          <p:cNvPr id="34" name="Gerade Verbindung 33"/>
          <p:cNvCxnSpPr>
            <a:endCxn id="9" idx="3"/>
          </p:cNvCxnSpPr>
          <p:nvPr/>
        </p:nvCxnSpPr>
        <p:spPr bwMode="auto">
          <a:xfrm rot="5400000" flipH="1" flipV="1">
            <a:off x="6479637" y="3883575"/>
            <a:ext cx="566746" cy="957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>
            <a:endCxn id="12" idx="2"/>
          </p:cNvCxnSpPr>
          <p:nvPr/>
        </p:nvCxnSpPr>
        <p:spPr bwMode="auto">
          <a:xfrm rot="16200000" flipV="1">
            <a:off x="8187394" y="3829684"/>
            <a:ext cx="714380" cy="55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Uncertainty models of positioning technologies</a:t>
            </a:r>
          </a:p>
          <a:p>
            <a:r>
              <a:rPr lang="en-US" dirty="0" smtClean="0"/>
              <a:t>Triangulation and -lateration (e.g., GPS, ultrasonic-based)</a:t>
            </a:r>
          </a:p>
          <a:p>
            <a:pPr lvl="1"/>
            <a:r>
              <a:rPr lang="en-US" dirty="0" smtClean="0"/>
              <a:t>Complete </a:t>
            </a:r>
            <a:r>
              <a:rPr lang="en-US" b="1" dirty="0" smtClean="0">
                <a:solidFill>
                  <a:schemeClr val="tx2"/>
                </a:solidFill>
              </a:rPr>
              <a:t>pdf</a:t>
            </a:r>
            <a:r>
              <a:rPr lang="en-US" dirty="0" smtClean="0"/>
              <a:t>, mostly normal distribution</a:t>
            </a:r>
          </a:p>
          <a:p>
            <a:pPr lvl="1"/>
            <a:r>
              <a:rPr lang="en-US" dirty="0" smtClean="0"/>
              <a:t>May be estimated by Dilution of Precision (DOP)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Scene analysis (e.g., WiFi, camera-based)</a:t>
            </a:r>
          </a:p>
          <a:p>
            <a:pPr lvl="1"/>
            <a:r>
              <a:rPr lang="en-US" dirty="0" smtClean="0"/>
              <a:t>Center point and one or more quantiles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Proximity (e.g., IR-beacons, RFID)</a:t>
            </a:r>
          </a:p>
          <a:p>
            <a:pPr lvl="1"/>
            <a:r>
              <a:rPr lang="en-US" dirty="0" smtClean="0"/>
              <a:t>Sensing range given as </a:t>
            </a:r>
            <a:r>
              <a:rPr lang="en-US" b="1" dirty="0" smtClean="0">
                <a:solidFill>
                  <a:schemeClr val="tx2"/>
                </a:solidFill>
              </a:rPr>
              <a:t>geometric area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depending on setup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of Existing Uncertainty Models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reihandform 4"/>
          <p:cNvSpPr/>
          <p:nvPr/>
        </p:nvSpPr>
        <p:spPr bwMode="auto">
          <a:xfrm>
            <a:off x="7107237" y="2276475"/>
            <a:ext cx="1785938" cy="720725"/>
          </a:xfrm>
          <a:custGeom>
            <a:avLst/>
            <a:gdLst>
              <a:gd name="connsiteX0" fmla="*/ 0 w 1135856"/>
              <a:gd name="connsiteY0" fmla="*/ 355600 h 391319"/>
              <a:gd name="connsiteX1" fmla="*/ 200025 w 1135856"/>
              <a:gd name="connsiteY1" fmla="*/ 327025 h 391319"/>
              <a:gd name="connsiteX2" fmla="*/ 566737 w 1135856"/>
              <a:gd name="connsiteY2" fmla="*/ 794 h 391319"/>
              <a:gd name="connsiteX3" fmla="*/ 942975 w 1135856"/>
              <a:gd name="connsiteY3" fmla="*/ 331788 h 391319"/>
              <a:gd name="connsiteX4" fmla="*/ 1135856 w 1135856"/>
              <a:gd name="connsiteY4" fmla="*/ 357982 h 391319"/>
              <a:gd name="connsiteX0" fmla="*/ 0 w 1135856"/>
              <a:gd name="connsiteY0" fmla="*/ 355600 h 391319"/>
              <a:gd name="connsiteX1" fmla="*/ 200025 w 1135856"/>
              <a:gd name="connsiteY1" fmla="*/ 327025 h 391319"/>
              <a:gd name="connsiteX2" fmla="*/ 566737 w 1135856"/>
              <a:gd name="connsiteY2" fmla="*/ 794 h 391319"/>
              <a:gd name="connsiteX3" fmla="*/ 942975 w 1135856"/>
              <a:gd name="connsiteY3" fmla="*/ 331788 h 391319"/>
              <a:gd name="connsiteX4" fmla="*/ 1135856 w 1135856"/>
              <a:gd name="connsiteY4" fmla="*/ 357982 h 391319"/>
              <a:gd name="connsiteX0" fmla="*/ 0 w 1135856"/>
              <a:gd name="connsiteY0" fmla="*/ 355600 h 391319"/>
              <a:gd name="connsiteX1" fmla="*/ 200025 w 1135856"/>
              <a:gd name="connsiteY1" fmla="*/ 327025 h 391319"/>
              <a:gd name="connsiteX2" fmla="*/ 566737 w 1135856"/>
              <a:gd name="connsiteY2" fmla="*/ 794 h 391319"/>
              <a:gd name="connsiteX3" fmla="*/ 942975 w 1135856"/>
              <a:gd name="connsiteY3" fmla="*/ 331788 h 391319"/>
              <a:gd name="connsiteX4" fmla="*/ 1135856 w 1135856"/>
              <a:gd name="connsiteY4" fmla="*/ 357982 h 391319"/>
              <a:gd name="connsiteX0" fmla="*/ 0 w 1135856"/>
              <a:gd name="connsiteY0" fmla="*/ 355600 h 391319"/>
              <a:gd name="connsiteX1" fmla="*/ 200025 w 1135856"/>
              <a:gd name="connsiteY1" fmla="*/ 327025 h 391319"/>
              <a:gd name="connsiteX2" fmla="*/ 566737 w 1135856"/>
              <a:gd name="connsiteY2" fmla="*/ 794 h 391319"/>
              <a:gd name="connsiteX3" fmla="*/ 942975 w 1135856"/>
              <a:gd name="connsiteY3" fmla="*/ 331788 h 391319"/>
              <a:gd name="connsiteX4" fmla="*/ 1135856 w 1135856"/>
              <a:gd name="connsiteY4" fmla="*/ 357982 h 391319"/>
              <a:gd name="connsiteX0" fmla="*/ 0 w 1135856"/>
              <a:gd name="connsiteY0" fmla="*/ 355600 h 391319"/>
              <a:gd name="connsiteX1" fmla="*/ 200025 w 1135856"/>
              <a:gd name="connsiteY1" fmla="*/ 327025 h 391319"/>
              <a:gd name="connsiteX2" fmla="*/ 566737 w 1135856"/>
              <a:gd name="connsiteY2" fmla="*/ 794 h 391319"/>
              <a:gd name="connsiteX3" fmla="*/ 942975 w 1135856"/>
              <a:gd name="connsiteY3" fmla="*/ 331788 h 391319"/>
              <a:gd name="connsiteX4" fmla="*/ 1135856 w 1135856"/>
              <a:gd name="connsiteY4" fmla="*/ 357982 h 391319"/>
              <a:gd name="connsiteX0" fmla="*/ 0 w 1135856"/>
              <a:gd name="connsiteY0" fmla="*/ 355600 h 391319"/>
              <a:gd name="connsiteX1" fmla="*/ 200025 w 1135856"/>
              <a:gd name="connsiteY1" fmla="*/ 327025 h 391319"/>
              <a:gd name="connsiteX2" fmla="*/ 566737 w 1135856"/>
              <a:gd name="connsiteY2" fmla="*/ 794 h 391319"/>
              <a:gd name="connsiteX3" fmla="*/ 942975 w 1135856"/>
              <a:gd name="connsiteY3" fmla="*/ 331788 h 391319"/>
              <a:gd name="connsiteX4" fmla="*/ 1135856 w 1135856"/>
              <a:gd name="connsiteY4" fmla="*/ 357982 h 391319"/>
              <a:gd name="connsiteX0" fmla="*/ 0 w 1135856"/>
              <a:gd name="connsiteY0" fmla="*/ 355600 h 363730"/>
              <a:gd name="connsiteX1" fmla="*/ 200025 w 1135856"/>
              <a:gd name="connsiteY1" fmla="*/ 327025 h 363730"/>
              <a:gd name="connsiteX2" fmla="*/ 566737 w 1135856"/>
              <a:gd name="connsiteY2" fmla="*/ 794 h 363730"/>
              <a:gd name="connsiteX3" fmla="*/ 942975 w 1135856"/>
              <a:gd name="connsiteY3" fmla="*/ 331788 h 363730"/>
              <a:gd name="connsiteX4" fmla="*/ 1135856 w 1135856"/>
              <a:gd name="connsiteY4" fmla="*/ 357982 h 36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856" h="363730">
                <a:moveTo>
                  <a:pt x="0" y="355600"/>
                </a:moveTo>
                <a:cubicBezTo>
                  <a:pt x="62337" y="363730"/>
                  <a:pt x="148486" y="343286"/>
                  <a:pt x="200025" y="327025"/>
                </a:cubicBezTo>
                <a:cubicBezTo>
                  <a:pt x="294481" y="267891"/>
                  <a:pt x="442912" y="0"/>
                  <a:pt x="566737" y="794"/>
                </a:cubicBezTo>
                <a:cubicBezTo>
                  <a:pt x="690562" y="1588"/>
                  <a:pt x="848122" y="272257"/>
                  <a:pt x="942975" y="331788"/>
                </a:cubicBezTo>
                <a:cubicBezTo>
                  <a:pt x="968792" y="355595"/>
                  <a:pt x="1058307" y="360351"/>
                  <a:pt x="1135856" y="357982"/>
                </a:cubicBez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784225" eaLnBrk="0" hangingPunct="0">
              <a:defRPr/>
            </a:pPr>
            <a:endParaRPr lang="en-US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7286644" y="3429000"/>
            <a:ext cx="1409719" cy="1409719"/>
            <a:chOff x="7000892" y="3500438"/>
            <a:chExt cx="1409719" cy="1409719"/>
          </a:xfrm>
        </p:grpSpPr>
        <p:sp>
          <p:nvSpPr>
            <p:cNvPr id="19" name="Ellipse 18"/>
            <p:cNvSpPr/>
            <p:nvPr/>
          </p:nvSpPr>
          <p:spPr bwMode="auto">
            <a:xfrm>
              <a:off x="7000892" y="3500438"/>
              <a:ext cx="1409719" cy="140971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7169966" y="3669512"/>
              <a:ext cx="1071570" cy="107157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7419999" y="3919545"/>
              <a:ext cx="571504" cy="57150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50%</a:t>
              </a:r>
            </a:p>
          </p:txBody>
        </p:sp>
        <p:sp>
          <p:nvSpPr>
            <p:cNvPr id="20" name="Rechteck 19"/>
            <p:cNvSpPr/>
            <p:nvPr/>
          </p:nvSpPr>
          <p:spPr>
            <a:xfrm>
              <a:off x="7440361" y="4431506"/>
              <a:ext cx="5405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784225"/>
              <a:r>
                <a:rPr lang="en-US" dirty="0" smtClean="0">
                  <a:latin typeface="+mn-lt"/>
                </a:rPr>
                <a:t>90%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5643570" y="4714884"/>
            <a:ext cx="1362071" cy="1444625"/>
            <a:chOff x="5643570" y="4714884"/>
            <a:chExt cx="1362071" cy="1444625"/>
          </a:xfrm>
        </p:grpSpPr>
        <p:sp>
          <p:nvSpPr>
            <p:cNvPr id="7" name="Rechteck 6"/>
            <p:cNvSpPr/>
            <p:nvPr/>
          </p:nvSpPr>
          <p:spPr bwMode="auto">
            <a:xfrm>
              <a:off x="5648332" y="4714884"/>
              <a:ext cx="1357309" cy="10715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84225" eaLnBrk="0" hangingPunct="0">
                <a:defRPr/>
              </a:pPr>
              <a:endParaRPr lang="en-US" dirty="0"/>
            </a:p>
          </p:txBody>
        </p:sp>
        <p:sp>
          <p:nvSpPr>
            <p:cNvPr id="8" name="Freihandform 7"/>
            <p:cNvSpPr/>
            <p:nvPr/>
          </p:nvSpPr>
          <p:spPr bwMode="auto">
            <a:xfrm>
              <a:off x="5643570" y="4972059"/>
              <a:ext cx="862012" cy="814388"/>
            </a:xfrm>
            <a:custGeom>
              <a:avLst/>
              <a:gdLst>
                <a:gd name="connsiteX0" fmla="*/ 0 w 862012"/>
                <a:gd name="connsiteY0" fmla="*/ 809625 h 814388"/>
                <a:gd name="connsiteX1" fmla="*/ 4762 w 862012"/>
                <a:gd name="connsiteY1" fmla="*/ 209550 h 814388"/>
                <a:gd name="connsiteX2" fmla="*/ 271462 w 862012"/>
                <a:gd name="connsiteY2" fmla="*/ 0 h 814388"/>
                <a:gd name="connsiteX3" fmla="*/ 842962 w 862012"/>
                <a:gd name="connsiteY3" fmla="*/ 252413 h 814388"/>
                <a:gd name="connsiteX4" fmla="*/ 862012 w 862012"/>
                <a:gd name="connsiteY4" fmla="*/ 623888 h 814388"/>
                <a:gd name="connsiteX5" fmla="*/ 723900 w 862012"/>
                <a:gd name="connsiteY5" fmla="*/ 814388 h 81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2012" h="814388">
                  <a:moveTo>
                    <a:pt x="0" y="809625"/>
                  </a:moveTo>
                  <a:cubicBezTo>
                    <a:pt x="1587" y="609600"/>
                    <a:pt x="3175" y="409575"/>
                    <a:pt x="4762" y="209550"/>
                  </a:cubicBezTo>
                  <a:lnTo>
                    <a:pt x="271462" y="0"/>
                  </a:lnTo>
                  <a:lnTo>
                    <a:pt x="842962" y="252413"/>
                  </a:lnTo>
                  <a:lnTo>
                    <a:pt x="862012" y="623888"/>
                  </a:lnTo>
                  <a:lnTo>
                    <a:pt x="723900" y="814388"/>
                  </a:lnTo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84225" eaLnBrk="0" hangingPunct="0">
                <a:defRPr/>
              </a:pPr>
              <a:endParaRPr lang="en-US" dirty="0"/>
            </a:p>
          </p:txBody>
        </p:sp>
        <p:sp>
          <p:nvSpPr>
            <p:cNvPr id="9" name="Rechteck 10"/>
            <p:cNvSpPr>
              <a:spLocks noChangeArrowheads="1"/>
            </p:cNvSpPr>
            <p:nvPr/>
          </p:nvSpPr>
          <p:spPr bwMode="auto">
            <a:xfrm rot="1417499">
              <a:off x="5881695" y="4905384"/>
              <a:ext cx="785812" cy="21431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784225" eaLnBrk="0" hangingPunct="0"/>
              <a:endParaRPr lang="en-US" dirty="0"/>
            </a:p>
          </p:txBody>
        </p:sp>
        <p:cxnSp>
          <p:nvCxnSpPr>
            <p:cNvPr id="10" name="Gerade Verbindung 12"/>
            <p:cNvCxnSpPr>
              <a:cxnSpLocks noChangeShapeType="1"/>
            </p:cNvCxnSpPr>
            <p:nvPr/>
          </p:nvCxnSpPr>
          <p:spPr bwMode="auto">
            <a:xfrm rot="5400000" flipH="1" flipV="1">
              <a:off x="6333339" y="5518953"/>
              <a:ext cx="300037" cy="2254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Bogen 10"/>
            <p:cNvSpPr/>
            <p:nvPr/>
          </p:nvSpPr>
          <p:spPr bwMode="auto">
            <a:xfrm>
              <a:off x="6048382" y="5408622"/>
              <a:ext cx="668338" cy="750887"/>
            </a:xfrm>
            <a:prstGeom prst="arc">
              <a:avLst>
                <a:gd name="adj1" fmla="val 18272067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784225" eaLnBrk="0" hangingPunct="0">
                <a:defRPr/>
              </a:pPr>
              <a:endParaRPr lang="en-US" dirty="0"/>
            </a:p>
          </p:txBody>
        </p:sp>
        <p:grpSp>
          <p:nvGrpSpPr>
            <p:cNvPr id="12" name="Group 1553"/>
            <p:cNvGrpSpPr>
              <a:grpSpLocks noChangeAspect="1"/>
            </p:cNvGrpSpPr>
            <p:nvPr/>
          </p:nvGrpSpPr>
          <p:grpSpPr bwMode="auto">
            <a:xfrm rot="9710938">
              <a:off x="5772712" y="5232193"/>
              <a:ext cx="309176" cy="476298"/>
              <a:chOff x="4277" y="4565"/>
              <a:chExt cx="92" cy="142"/>
            </a:xfrm>
          </p:grpSpPr>
          <p:sp>
            <p:nvSpPr>
              <p:cNvPr id="13" name="AutoShape 1554"/>
              <p:cNvSpPr>
                <a:spLocks noChangeAspect="1" noChangeArrowheads="1" noTextEdit="1"/>
              </p:cNvSpPr>
              <p:nvPr/>
            </p:nvSpPr>
            <p:spPr bwMode="auto">
              <a:xfrm>
                <a:off x="4277" y="4565"/>
                <a:ext cx="92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555"/>
              <p:cNvSpPr>
                <a:spLocks/>
              </p:cNvSpPr>
              <p:nvPr/>
            </p:nvSpPr>
            <p:spPr bwMode="auto">
              <a:xfrm>
                <a:off x="4326" y="4576"/>
                <a:ext cx="32" cy="85"/>
              </a:xfrm>
              <a:custGeom>
                <a:avLst/>
                <a:gdLst/>
                <a:ahLst/>
                <a:cxnLst>
                  <a:cxn ang="0">
                    <a:pos x="161" y="425"/>
                  </a:cxn>
                  <a:cxn ang="0">
                    <a:pos x="139" y="405"/>
                  </a:cxn>
                  <a:cxn ang="0">
                    <a:pos x="119" y="385"/>
                  </a:cxn>
                  <a:cxn ang="0">
                    <a:pos x="99" y="362"/>
                  </a:cxn>
                  <a:cxn ang="0">
                    <a:pos x="82" y="339"/>
                  </a:cxn>
                  <a:cxn ang="0">
                    <a:pos x="67" y="314"/>
                  </a:cxn>
                  <a:cxn ang="0">
                    <a:pos x="52" y="289"/>
                  </a:cxn>
                  <a:cxn ang="0">
                    <a:pos x="39" y="263"/>
                  </a:cxn>
                  <a:cxn ang="0">
                    <a:pos x="28" y="236"/>
                  </a:cxn>
                  <a:cxn ang="0">
                    <a:pos x="19" y="209"/>
                  </a:cxn>
                  <a:cxn ang="0">
                    <a:pos x="11" y="180"/>
                  </a:cxn>
                  <a:cxn ang="0">
                    <a:pos x="5" y="151"/>
                  </a:cxn>
                  <a:cxn ang="0">
                    <a:pos x="2" y="121"/>
                  </a:cxn>
                  <a:cxn ang="0">
                    <a:pos x="0" y="92"/>
                  </a:cxn>
                  <a:cxn ang="0">
                    <a:pos x="0" y="61"/>
                  </a:cxn>
                  <a:cxn ang="0">
                    <a:pos x="2" y="30"/>
                  </a:cxn>
                  <a:cxn ang="0">
                    <a:pos x="7" y="0"/>
                  </a:cxn>
                </a:cxnLst>
                <a:rect l="0" t="0" r="r" b="b"/>
                <a:pathLst>
                  <a:path w="161" h="425">
                    <a:moveTo>
                      <a:pt x="161" y="425"/>
                    </a:moveTo>
                    <a:lnTo>
                      <a:pt x="139" y="405"/>
                    </a:lnTo>
                    <a:lnTo>
                      <a:pt x="119" y="385"/>
                    </a:lnTo>
                    <a:lnTo>
                      <a:pt x="99" y="362"/>
                    </a:lnTo>
                    <a:lnTo>
                      <a:pt x="82" y="339"/>
                    </a:lnTo>
                    <a:lnTo>
                      <a:pt x="67" y="314"/>
                    </a:lnTo>
                    <a:lnTo>
                      <a:pt x="52" y="289"/>
                    </a:lnTo>
                    <a:lnTo>
                      <a:pt x="39" y="263"/>
                    </a:lnTo>
                    <a:lnTo>
                      <a:pt x="28" y="236"/>
                    </a:lnTo>
                    <a:lnTo>
                      <a:pt x="19" y="209"/>
                    </a:lnTo>
                    <a:lnTo>
                      <a:pt x="11" y="180"/>
                    </a:lnTo>
                    <a:lnTo>
                      <a:pt x="5" y="151"/>
                    </a:lnTo>
                    <a:lnTo>
                      <a:pt x="2" y="121"/>
                    </a:lnTo>
                    <a:lnTo>
                      <a:pt x="0" y="92"/>
                    </a:lnTo>
                    <a:lnTo>
                      <a:pt x="0" y="61"/>
                    </a:lnTo>
                    <a:lnTo>
                      <a:pt x="2" y="30"/>
                    </a:lnTo>
                    <a:lnTo>
                      <a:pt x="7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56"/>
              <p:cNvSpPr>
                <a:spLocks/>
              </p:cNvSpPr>
              <p:nvPr/>
            </p:nvSpPr>
            <p:spPr bwMode="auto">
              <a:xfrm>
                <a:off x="4304" y="4572"/>
                <a:ext cx="40" cy="107"/>
              </a:xfrm>
              <a:custGeom>
                <a:avLst/>
                <a:gdLst/>
                <a:ahLst/>
                <a:cxnLst>
                  <a:cxn ang="0">
                    <a:pos x="200" y="531"/>
                  </a:cxn>
                  <a:cxn ang="0">
                    <a:pos x="173" y="506"/>
                  </a:cxn>
                  <a:cxn ang="0">
                    <a:pos x="148" y="480"/>
                  </a:cxn>
                  <a:cxn ang="0">
                    <a:pos x="124" y="453"/>
                  </a:cxn>
                  <a:cxn ang="0">
                    <a:pos x="103" y="424"/>
                  </a:cxn>
                  <a:cxn ang="0">
                    <a:pos x="82" y="394"/>
                  </a:cxn>
                  <a:cxn ang="0">
                    <a:pos x="64" y="362"/>
                  </a:cxn>
                  <a:cxn ang="0">
                    <a:pos x="48" y="329"/>
                  </a:cxn>
                  <a:cxn ang="0">
                    <a:pos x="35" y="296"/>
                  </a:cxn>
                  <a:cxn ang="0">
                    <a:pos x="23" y="261"/>
                  </a:cxn>
                  <a:cxn ang="0">
                    <a:pos x="13" y="225"/>
                  </a:cxn>
                  <a:cxn ang="0">
                    <a:pos x="6" y="189"/>
                  </a:cxn>
                  <a:cxn ang="0">
                    <a:pos x="2" y="153"/>
                  </a:cxn>
                  <a:cxn ang="0">
                    <a:pos x="0" y="115"/>
                  </a:cxn>
                  <a:cxn ang="0">
                    <a:pos x="0" y="77"/>
                  </a:cxn>
                  <a:cxn ang="0">
                    <a:pos x="2" y="39"/>
                  </a:cxn>
                  <a:cxn ang="0">
                    <a:pos x="7" y="0"/>
                  </a:cxn>
                </a:cxnLst>
                <a:rect l="0" t="0" r="r" b="b"/>
                <a:pathLst>
                  <a:path w="200" h="531">
                    <a:moveTo>
                      <a:pt x="200" y="531"/>
                    </a:moveTo>
                    <a:lnTo>
                      <a:pt x="173" y="506"/>
                    </a:lnTo>
                    <a:lnTo>
                      <a:pt x="148" y="480"/>
                    </a:lnTo>
                    <a:lnTo>
                      <a:pt x="124" y="453"/>
                    </a:lnTo>
                    <a:lnTo>
                      <a:pt x="103" y="424"/>
                    </a:lnTo>
                    <a:lnTo>
                      <a:pt x="82" y="394"/>
                    </a:lnTo>
                    <a:lnTo>
                      <a:pt x="64" y="362"/>
                    </a:lnTo>
                    <a:lnTo>
                      <a:pt x="48" y="329"/>
                    </a:lnTo>
                    <a:lnTo>
                      <a:pt x="35" y="296"/>
                    </a:lnTo>
                    <a:lnTo>
                      <a:pt x="23" y="261"/>
                    </a:lnTo>
                    <a:lnTo>
                      <a:pt x="13" y="225"/>
                    </a:lnTo>
                    <a:lnTo>
                      <a:pt x="6" y="189"/>
                    </a:lnTo>
                    <a:lnTo>
                      <a:pt x="2" y="153"/>
                    </a:lnTo>
                    <a:lnTo>
                      <a:pt x="0" y="115"/>
                    </a:lnTo>
                    <a:lnTo>
                      <a:pt x="0" y="77"/>
                    </a:lnTo>
                    <a:lnTo>
                      <a:pt x="2" y="39"/>
                    </a:lnTo>
                    <a:lnTo>
                      <a:pt x="7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Freeform 1557"/>
              <p:cNvSpPr>
                <a:spLocks/>
              </p:cNvSpPr>
              <p:nvPr/>
            </p:nvSpPr>
            <p:spPr bwMode="auto">
              <a:xfrm>
                <a:off x="4280" y="4568"/>
                <a:ext cx="49" cy="128"/>
              </a:xfrm>
              <a:custGeom>
                <a:avLst/>
                <a:gdLst/>
                <a:ahLst/>
                <a:cxnLst>
                  <a:cxn ang="0">
                    <a:pos x="242" y="638"/>
                  </a:cxn>
                  <a:cxn ang="0">
                    <a:pos x="210" y="609"/>
                  </a:cxn>
                  <a:cxn ang="0">
                    <a:pos x="179" y="577"/>
                  </a:cxn>
                  <a:cxn ang="0">
                    <a:pos x="151" y="544"/>
                  </a:cxn>
                  <a:cxn ang="0">
                    <a:pos x="125" y="509"/>
                  </a:cxn>
                  <a:cxn ang="0">
                    <a:pos x="101" y="473"/>
                  </a:cxn>
                  <a:cxn ang="0">
                    <a:pos x="79" y="434"/>
                  </a:cxn>
                  <a:cxn ang="0">
                    <a:pos x="60" y="394"/>
                  </a:cxn>
                  <a:cxn ang="0">
                    <a:pos x="43" y="354"/>
                  </a:cxn>
                  <a:cxn ang="0">
                    <a:pos x="29" y="312"/>
                  </a:cxn>
                  <a:cxn ang="0">
                    <a:pos x="18" y="270"/>
                  </a:cxn>
                  <a:cxn ang="0">
                    <a:pos x="9" y="226"/>
                  </a:cxn>
                  <a:cxn ang="0">
                    <a:pos x="3" y="182"/>
                  </a:cxn>
                  <a:cxn ang="0">
                    <a:pos x="0" y="137"/>
                  </a:cxn>
                  <a:cxn ang="0">
                    <a:pos x="0" y="92"/>
                  </a:cxn>
                  <a:cxn ang="0">
                    <a:pos x="3" y="47"/>
                  </a:cxn>
                  <a:cxn ang="0">
                    <a:pos x="10" y="0"/>
                  </a:cxn>
                </a:cxnLst>
                <a:rect l="0" t="0" r="r" b="b"/>
                <a:pathLst>
                  <a:path w="242" h="638">
                    <a:moveTo>
                      <a:pt x="242" y="638"/>
                    </a:moveTo>
                    <a:lnTo>
                      <a:pt x="210" y="609"/>
                    </a:lnTo>
                    <a:lnTo>
                      <a:pt x="179" y="577"/>
                    </a:lnTo>
                    <a:lnTo>
                      <a:pt x="151" y="544"/>
                    </a:lnTo>
                    <a:lnTo>
                      <a:pt x="125" y="509"/>
                    </a:lnTo>
                    <a:lnTo>
                      <a:pt x="101" y="473"/>
                    </a:lnTo>
                    <a:lnTo>
                      <a:pt x="79" y="434"/>
                    </a:lnTo>
                    <a:lnTo>
                      <a:pt x="60" y="394"/>
                    </a:lnTo>
                    <a:lnTo>
                      <a:pt x="43" y="354"/>
                    </a:lnTo>
                    <a:lnTo>
                      <a:pt x="29" y="312"/>
                    </a:lnTo>
                    <a:lnTo>
                      <a:pt x="18" y="270"/>
                    </a:lnTo>
                    <a:lnTo>
                      <a:pt x="9" y="226"/>
                    </a:lnTo>
                    <a:lnTo>
                      <a:pt x="3" y="182"/>
                    </a:lnTo>
                    <a:lnTo>
                      <a:pt x="0" y="137"/>
                    </a:lnTo>
                    <a:lnTo>
                      <a:pt x="0" y="92"/>
                    </a:lnTo>
                    <a:lnTo>
                      <a:pt x="3" y="47"/>
                    </a:lnTo>
                    <a:lnTo>
                      <a:pt x="10" y="0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2" name="Rechteck 21"/>
            <p:cNvSpPr/>
            <p:nvPr/>
          </p:nvSpPr>
          <p:spPr bwMode="auto">
            <a:xfrm>
              <a:off x="5753108" y="5593572"/>
              <a:ext cx="71438" cy="71438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</a:t>
            </a:r>
            <a:r>
              <a:rPr lang="en-US" sz="3200" dirty="0" smtClean="0">
                <a:solidFill>
                  <a:schemeClr val="tx1"/>
                </a:solidFill>
              </a:rPr>
              <a:t>of Existing Uncertainty Models (2)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Uncertainty models in update protocols</a:t>
            </a:r>
          </a:p>
          <a:p>
            <a:r>
              <a:rPr lang="en-US" dirty="0" smtClean="0"/>
              <a:t>Dead reckoning and remote trajectory simplification</a:t>
            </a:r>
          </a:p>
          <a:p>
            <a:pPr lvl="1"/>
            <a:r>
              <a:rPr lang="en-US" dirty="0" smtClean="0"/>
              <a:t>Trade communication cost off against </a:t>
            </a:r>
            <a:r>
              <a:rPr lang="en-US" b="1" dirty="0" smtClean="0">
                <a:solidFill>
                  <a:schemeClr val="tx2"/>
                </a:solidFill>
              </a:rPr>
              <a:t>accuracy</a:t>
            </a:r>
          </a:p>
          <a:p>
            <a:pPr lvl="1"/>
            <a:r>
              <a:rPr lang="en-US" dirty="0" smtClean="0"/>
              <a:t>Known and actual position do not deviate</a:t>
            </a:r>
            <a:br>
              <a:rPr lang="en-US" dirty="0" smtClean="0"/>
            </a:br>
            <a:r>
              <a:rPr lang="en-US" dirty="0" smtClean="0"/>
              <a:t>by more than accuracy bound </a:t>
            </a:r>
            <a:r>
              <a:rPr lang="en-US" i="1" dirty="0" smtClean="0"/>
              <a:t>ε</a:t>
            </a:r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b="1" dirty="0" smtClean="0"/>
              <a:t>Uncertainty models for fusion and interpolation</a:t>
            </a:r>
          </a:p>
          <a:p>
            <a:r>
              <a:rPr lang="en-US" dirty="0" smtClean="0"/>
              <a:t>Bayes filters, possibly based on grid</a:t>
            </a:r>
          </a:p>
          <a:p>
            <a:r>
              <a:rPr lang="en-US" dirty="0" smtClean="0"/>
              <a:t>Fusion with multi-area probabilities</a:t>
            </a:r>
          </a:p>
          <a:p>
            <a:r>
              <a:rPr lang="en-US" dirty="0" smtClean="0"/>
              <a:t>Lense-based interpolation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7000892" y="1428736"/>
            <a:ext cx="2426147" cy="1138701"/>
            <a:chOff x="143756" y="4329302"/>
            <a:chExt cx="2426147" cy="1138701"/>
          </a:xfrm>
        </p:grpSpPr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 rot="20299915">
              <a:off x="143756" y="4748865"/>
              <a:ext cx="1801813" cy="719138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endParaRPr lang="en-US" dirty="0"/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 rot="20299915">
              <a:off x="1309428" y="4329302"/>
              <a:ext cx="1260475" cy="86518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endParaRPr lang="en-US" dirty="0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 rot="20299915">
              <a:off x="1186287" y="4550214"/>
              <a:ext cx="719138" cy="719138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0" algn="ctr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9" name="Line 26"/>
            <p:cNvSpPr>
              <a:spLocks noChangeShapeType="1"/>
            </p:cNvSpPr>
            <p:nvPr/>
          </p:nvSpPr>
          <p:spPr bwMode="auto">
            <a:xfrm rot="20728977" flipV="1">
              <a:off x="1504614" y="4563549"/>
              <a:ext cx="144463" cy="323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rot="20299915" flipV="1">
              <a:off x="500272" y="5094673"/>
              <a:ext cx="1150938" cy="1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de-DE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500166" y="4590644"/>
              <a:ext cx="277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ε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7464415" y="3571876"/>
            <a:ext cx="1428760" cy="857256"/>
            <a:chOff x="4572000" y="3429000"/>
            <a:chExt cx="1428760" cy="857256"/>
          </a:xfrm>
          <a:solidFill>
            <a:schemeClr val="bg1"/>
          </a:solidFill>
        </p:grpSpPr>
        <p:sp>
          <p:nvSpPr>
            <p:cNvPr id="24" name="Rechteck 23"/>
            <p:cNvSpPr/>
            <p:nvPr/>
          </p:nvSpPr>
          <p:spPr bwMode="auto">
            <a:xfrm>
              <a:off x="4572000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hteck 24"/>
            <p:cNvSpPr/>
            <p:nvPr/>
          </p:nvSpPr>
          <p:spPr bwMode="auto">
            <a:xfrm>
              <a:off x="4714876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hteck 25"/>
            <p:cNvSpPr/>
            <p:nvPr/>
          </p:nvSpPr>
          <p:spPr bwMode="auto">
            <a:xfrm>
              <a:off x="4857752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hteck 26"/>
            <p:cNvSpPr/>
            <p:nvPr/>
          </p:nvSpPr>
          <p:spPr bwMode="auto">
            <a:xfrm>
              <a:off x="5000628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5143504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5286380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hteck 29"/>
            <p:cNvSpPr/>
            <p:nvPr/>
          </p:nvSpPr>
          <p:spPr bwMode="auto">
            <a:xfrm>
              <a:off x="5429256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>
              <a:off x="5572132" y="4000504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5715008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5857884" y="4000504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4572000" y="3857628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4714876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4857752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5000628" y="3857628"/>
              <a:ext cx="142876" cy="1428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Rechteck 37"/>
            <p:cNvSpPr/>
            <p:nvPr/>
          </p:nvSpPr>
          <p:spPr bwMode="auto">
            <a:xfrm>
              <a:off x="5143504" y="3857628"/>
              <a:ext cx="142876" cy="142876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hteck 38"/>
            <p:cNvSpPr/>
            <p:nvPr/>
          </p:nvSpPr>
          <p:spPr bwMode="auto">
            <a:xfrm>
              <a:off x="5286380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5429256" y="3857628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Rechteck 40"/>
            <p:cNvSpPr/>
            <p:nvPr/>
          </p:nvSpPr>
          <p:spPr bwMode="auto">
            <a:xfrm>
              <a:off x="5572132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Rechteck 41"/>
            <p:cNvSpPr/>
            <p:nvPr/>
          </p:nvSpPr>
          <p:spPr bwMode="auto">
            <a:xfrm>
              <a:off x="5715008" y="3857628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hteck 42"/>
            <p:cNvSpPr/>
            <p:nvPr/>
          </p:nvSpPr>
          <p:spPr bwMode="auto">
            <a:xfrm>
              <a:off x="5857884" y="3857628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hteck 43"/>
            <p:cNvSpPr/>
            <p:nvPr/>
          </p:nvSpPr>
          <p:spPr bwMode="auto">
            <a:xfrm>
              <a:off x="4572000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hteck 44"/>
            <p:cNvSpPr/>
            <p:nvPr/>
          </p:nvSpPr>
          <p:spPr bwMode="auto">
            <a:xfrm>
              <a:off x="4714876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hteck 45"/>
            <p:cNvSpPr/>
            <p:nvPr/>
          </p:nvSpPr>
          <p:spPr bwMode="auto">
            <a:xfrm>
              <a:off x="4857752" y="3714752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Rechteck 46"/>
            <p:cNvSpPr/>
            <p:nvPr/>
          </p:nvSpPr>
          <p:spPr bwMode="auto">
            <a:xfrm>
              <a:off x="5000628" y="3714752"/>
              <a:ext cx="142876" cy="1428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hteck 47"/>
            <p:cNvSpPr/>
            <p:nvPr/>
          </p:nvSpPr>
          <p:spPr bwMode="auto">
            <a:xfrm>
              <a:off x="5143504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echteck 48"/>
            <p:cNvSpPr/>
            <p:nvPr/>
          </p:nvSpPr>
          <p:spPr bwMode="auto">
            <a:xfrm>
              <a:off x="5286380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5429256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5572132" y="3714752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hteck 51"/>
            <p:cNvSpPr/>
            <p:nvPr/>
          </p:nvSpPr>
          <p:spPr bwMode="auto">
            <a:xfrm>
              <a:off x="5715008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5857884" y="3714752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4572000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5" name="Rechteck 54"/>
            <p:cNvSpPr/>
            <p:nvPr/>
          </p:nvSpPr>
          <p:spPr bwMode="auto">
            <a:xfrm>
              <a:off x="4714876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hteck 55"/>
            <p:cNvSpPr/>
            <p:nvPr/>
          </p:nvSpPr>
          <p:spPr bwMode="auto">
            <a:xfrm>
              <a:off x="4857752" y="3571876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Rechteck 56"/>
            <p:cNvSpPr/>
            <p:nvPr/>
          </p:nvSpPr>
          <p:spPr bwMode="auto">
            <a:xfrm>
              <a:off x="5000628" y="3571876"/>
              <a:ext cx="142876" cy="1428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Rechteck 57"/>
            <p:cNvSpPr/>
            <p:nvPr/>
          </p:nvSpPr>
          <p:spPr bwMode="auto">
            <a:xfrm>
              <a:off x="5143504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5286380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Rechteck 59"/>
            <p:cNvSpPr/>
            <p:nvPr/>
          </p:nvSpPr>
          <p:spPr bwMode="auto">
            <a:xfrm>
              <a:off x="5429256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Rechteck 60"/>
            <p:cNvSpPr/>
            <p:nvPr/>
          </p:nvSpPr>
          <p:spPr bwMode="auto">
            <a:xfrm>
              <a:off x="5572132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hteck 61"/>
            <p:cNvSpPr/>
            <p:nvPr/>
          </p:nvSpPr>
          <p:spPr bwMode="auto">
            <a:xfrm>
              <a:off x="5715008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hteck 62"/>
            <p:cNvSpPr/>
            <p:nvPr/>
          </p:nvSpPr>
          <p:spPr bwMode="auto">
            <a:xfrm>
              <a:off x="5857884" y="3571876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hteck 63"/>
            <p:cNvSpPr/>
            <p:nvPr/>
          </p:nvSpPr>
          <p:spPr bwMode="auto">
            <a:xfrm>
              <a:off x="4572000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5" name="Rechteck 64"/>
            <p:cNvSpPr/>
            <p:nvPr/>
          </p:nvSpPr>
          <p:spPr bwMode="auto">
            <a:xfrm>
              <a:off x="4714876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Rechteck 65"/>
            <p:cNvSpPr/>
            <p:nvPr/>
          </p:nvSpPr>
          <p:spPr bwMode="auto">
            <a:xfrm>
              <a:off x="4857752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Rechteck 66"/>
            <p:cNvSpPr/>
            <p:nvPr/>
          </p:nvSpPr>
          <p:spPr bwMode="auto">
            <a:xfrm>
              <a:off x="5000628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Rechteck 67"/>
            <p:cNvSpPr/>
            <p:nvPr/>
          </p:nvSpPr>
          <p:spPr bwMode="auto">
            <a:xfrm>
              <a:off x="5143504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9" name="Rechteck 68"/>
            <p:cNvSpPr/>
            <p:nvPr/>
          </p:nvSpPr>
          <p:spPr bwMode="auto">
            <a:xfrm>
              <a:off x="5286380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0" name="Rechteck 69"/>
            <p:cNvSpPr/>
            <p:nvPr/>
          </p:nvSpPr>
          <p:spPr bwMode="auto">
            <a:xfrm>
              <a:off x="5429256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1" name="Rechteck 70"/>
            <p:cNvSpPr/>
            <p:nvPr/>
          </p:nvSpPr>
          <p:spPr bwMode="auto">
            <a:xfrm>
              <a:off x="5572132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Rechteck 71"/>
            <p:cNvSpPr/>
            <p:nvPr/>
          </p:nvSpPr>
          <p:spPr bwMode="auto">
            <a:xfrm>
              <a:off x="5715008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3" name="Rechteck 72"/>
            <p:cNvSpPr/>
            <p:nvPr/>
          </p:nvSpPr>
          <p:spPr bwMode="auto">
            <a:xfrm>
              <a:off x="5857884" y="342900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Rechteck 73"/>
            <p:cNvSpPr/>
            <p:nvPr/>
          </p:nvSpPr>
          <p:spPr bwMode="auto">
            <a:xfrm>
              <a:off x="4572000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Rechteck 74"/>
            <p:cNvSpPr/>
            <p:nvPr/>
          </p:nvSpPr>
          <p:spPr bwMode="auto">
            <a:xfrm>
              <a:off x="4714876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Rechteck 75"/>
            <p:cNvSpPr/>
            <p:nvPr/>
          </p:nvSpPr>
          <p:spPr bwMode="auto">
            <a:xfrm>
              <a:off x="4857752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Rechteck 76"/>
            <p:cNvSpPr/>
            <p:nvPr/>
          </p:nvSpPr>
          <p:spPr bwMode="auto">
            <a:xfrm>
              <a:off x="5000628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Rechteck 77"/>
            <p:cNvSpPr/>
            <p:nvPr/>
          </p:nvSpPr>
          <p:spPr bwMode="auto">
            <a:xfrm>
              <a:off x="5143504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Rechteck 78"/>
            <p:cNvSpPr/>
            <p:nvPr/>
          </p:nvSpPr>
          <p:spPr bwMode="auto">
            <a:xfrm>
              <a:off x="5286380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0" name="Rechteck 79"/>
            <p:cNvSpPr/>
            <p:nvPr/>
          </p:nvSpPr>
          <p:spPr bwMode="auto">
            <a:xfrm>
              <a:off x="5429256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" name="Rechteck 80"/>
            <p:cNvSpPr/>
            <p:nvPr/>
          </p:nvSpPr>
          <p:spPr bwMode="auto">
            <a:xfrm>
              <a:off x="5572132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2" name="Rechteck 81"/>
            <p:cNvSpPr/>
            <p:nvPr/>
          </p:nvSpPr>
          <p:spPr bwMode="auto">
            <a:xfrm>
              <a:off x="5715008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3" name="Rechteck 82"/>
            <p:cNvSpPr/>
            <p:nvPr/>
          </p:nvSpPr>
          <p:spPr bwMode="auto">
            <a:xfrm>
              <a:off x="5857884" y="4143380"/>
              <a:ext cx="142876" cy="14287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8" name="Gruppieren 97"/>
          <p:cNvGrpSpPr/>
          <p:nvPr/>
        </p:nvGrpSpPr>
        <p:grpSpPr>
          <a:xfrm>
            <a:off x="4572000" y="3446486"/>
            <a:ext cx="3670303" cy="3268662"/>
            <a:chOff x="4429115" y="3446486"/>
            <a:chExt cx="3670303" cy="3268662"/>
          </a:xfrm>
        </p:grpSpPr>
        <p:grpSp>
          <p:nvGrpSpPr>
            <p:cNvPr id="13" name="Gruppieren 32"/>
            <p:cNvGrpSpPr>
              <a:grpSpLocks/>
            </p:cNvGrpSpPr>
            <p:nvPr/>
          </p:nvGrpSpPr>
          <p:grpSpPr bwMode="auto">
            <a:xfrm flipH="1">
              <a:off x="6750086" y="4608561"/>
              <a:ext cx="107950" cy="107950"/>
              <a:chOff x="4751388" y="5121275"/>
              <a:chExt cx="107950" cy="107950"/>
            </a:xfrm>
          </p:grpSpPr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22" name="Line 55"/>
              <p:cNvSpPr>
                <a:spLocks noChangeShapeType="1"/>
              </p:cNvSpPr>
              <p:nvPr/>
            </p:nvSpPr>
            <p:spPr bwMode="auto">
              <a:xfrm flipH="1"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</p:grpSp>
        <p:grpSp>
          <p:nvGrpSpPr>
            <p:cNvPr id="14" name="Gruppieren 33"/>
            <p:cNvGrpSpPr>
              <a:grpSpLocks/>
            </p:cNvGrpSpPr>
            <p:nvPr/>
          </p:nvGrpSpPr>
          <p:grpSpPr bwMode="auto">
            <a:xfrm flipH="1">
              <a:off x="5572170" y="5465811"/>
              <a:ext cx="107950" cy="107950"/>
              <a:chOff x="4751388" y="5121275"/>
              <a:chExt cx="107950" cy="107950"/>
            </a:xfrm>
          </p:grpSpPr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H="1" flipV="1">
                <a:off x="4751388" y="5121275"/>
                <a:ext cx="107950" cy="10795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de-DE" dirty="0"/>
              </a:p>
            </p:txBody>
          </p:sp>
        </p:grpSp>
        <p:grpSp>
          <p:nvGrpSpPr>
            <p:cNvPr id="15" name="Gruppieren 38"/>
            <p:cNvGrpSpPr>
              <a:grpSpLocks/>
            </p:cNvGrpSpPr>
            <p:nvPr/>
          </p:nvGrpSpPr>
          <p:grpSpPr bwMode="auto">
            <a:xfrm flipH="1">
              <a:off x="4429115" y="3446486"/>
              <a:ext cx="3670303" cy="3268662"/>
              <a:chOff x="6217591" y="2227005"/>
              <a:chExt cx="3671394" cy="3268918"/>
            </a:xfrm>
          </p:grpSpPr>
          <p:sp>
            <p:nvSpPr>
              <p:cNvPr id="16" name="Freihandform 15"/>
              <p:cNvSpPr/>
              <p:nvPr/>
            </p:nvSpPr>
            <p:spPr bwMode="auto">
              <a:xfrm>
                <a:off x="7729341" y="3428836"/>
                <a:ext cx="655832" cy="870018"/>
              </a:xfrm>
              <a:custGeom>
                <a:avLst/>
                <a:gdLst>
                  <a:gd name="connsiteX0" fmla="*/ 71437 w 776286"/>
                  <a:gd name="connsiteY0" fmla="*/ 864394 h 866775"/>
                  <a:gd name="connsiteX1" fmla="*/ 114299 w 776286"/>
                  <a:gd name="connsiteY1" fmla="*/ 478631 h 866775"/>
                  <a:gd name="connsiteX2" fmla="*/ 704849 w 776286"/>
                  <a:gd name="connsiteY2" fmla="*/ 2381 h 866775"/>
                  <a:gd name="connsiteX3" fmla="*/ 542924 w 776286"/>
                  <a:gd name="connsiteY3" fmla="*/ 464344 h 866775"/>
                  <a:gd name="connsiteX4" fmla="*/ 71437 w 776286"/>
                  <a:gd name="connsiteY4" fmla="*/ 864394 h 866775"/>
                  <a:gd name="connsiteX0" fmla="*/ 62706 w 767555"/>
                  <a:gd name="connsiteY0" fmla="*/ 864394 h 871532"/>
                  <a:gd name="connsiteX1" fmla="*/ 105568 w 767555"/>
                  <a:gd name="connsiteY1" fmla="*/ 478631 h 871532"/>
                  <a:gd name="connsiteX2" fmla="*/ 696118 w 767555"/>
                  <a:gd name="connsiteY2" fmla="*/ 2381 h 871532"/>
                  <a:gd name="connsiteX3" fmla="*/ 534193 w 767555"/>
                  <a:gd name="connsiteY3" fmla="*/ 464344 h 871532"/>
                  <a:gd name="connsiteX4" fmla="*/ 62706 w 767555"/>
                  <a:gd name="connsiteY4" fmla="*/ 864394 h 871532"/>
                  <a:gd name="connsiteX0" fmla="*/ 62706 w 767555"/>
                  <a:gd name="connsiteY0" fmla="*/ 864394 h 871532"/>
                  <a:gd name="connsiteX1" fmla="*/ 105568 w 767555"/>
                  <a:gd name="connsiteY1" fmla="*/ 478631 h 871532"/>
                  <a:gd name="connsiteX2" fmla="*/ 696118 w 767555"/>
                  <a:gd name="connsiteY2" fmla="*/ 2381 h 871532"/>
                  <a:gd name="connsiteX3" fmla="*/ 534193 w 767555"/>
                  <a:gd name="connsiteY3" fmla="*/ 464344 h 871532"/>
                  <a:gd name="connsiteX4" fmla="*/ 62706 w 767555"/>
                  <a:gd name="connsiteY4" fmla="*/ 864394 h 871532"/>
                  <a:gd name="connsiteX0" fmla="*/ 62706 w 758423"/>
                  <a:gd name="connsiteY0" fmla="*/ 872331 h 879469"/>
                  <a:gd name="connsiteX1" fmla="*/ 105568 w 758423"/>
                  <a:gd name="connsiteY1" fmla="*/ 486568 h 879469"/>
                  <a:gd name="connsiteX2" fmla="*/ 696118 w 758423"/>
                  <a:gd name="connsiteY2" fmla="*/ 10318 h 879469"/>
                  <a:gd name="connsiteX3" fmla="*/ 479399 w 758423"/>
                  <a:gd name="connsiteY3" fmla="*/ 548478 h 879469"/>
                  <a:gd name="connsiteX4" fmla="*/ 62706 w 758423"/>
                  <a:gd name="connsiteY4" fmla="*/ 872331 h 879469"/>
                  <a:gd name="connsiteX0" fmla="*/ 62706 w 758423"/>
                  <a:gd name="connsiteY0" fmla="*/ 872331 h 879469"/>
                  <a:gd name="connsiteX1" fmla="*/ 105568 w 758423"/>
                  <a:gd name="connsiteY1" fmla="*/ 486568 h 879469"/>
                  <a:gd name="connsiteX2" fmla="*/ 696118 w 758423"/>
                  <a:gd name="connsiteY2" fmla="*/ 10318 h 879469"/>
                  <a:gd name="connsiteX3" fmla="*/ 479399 w 758423"/>
                  <a:gd name="connsiteY3" fmla="*/ 548478 h 879469"/>
                  <a:gd name="connsiteX4" fmla="*/ 62706 w 758423"/>
                  <a:gd name="connsiteY4" fmla="*/ 872331 h 879469"/>
                  <a:gd name="connsiteX0" fmla="*/ 62706 w 758423"/>
                  <a:gd name="connsiteY0" fmla="*/ 872331 h 879469"/>
                  <a:gd name="connsiteX1" fmla="*/ 105568 w 758423"/>
                  <a:gd name="connsiteY1" fmla="*/ 486568 h 879469"/>
                  <a:gd name="connsiteX2" fmla="*/ 696118 w 758423"/>
                  <a:gd name="connsiteY2" fmla="*/ 10318 h 879469"/>
                  <a:gd name="connsiteX3" fmla="*/ 479399 w 758423"/>
                  <a:gd name="connsiteY3" fmla="*/ 548478 h 879469"/>
                  <a:gd name="connsiteX4" fmla="*/ 62706 w 758423"/>
                  <a:gd name="connsiteY4" fmla="*/ 872331 h 879469"/>
                  <a:gd name="connsiteX0" fmla="*/ 9546 w 682248"/>
                  <a:gd name="connsiteY0" fmla="*/ 899319 h 906457"/>
                  <a:gd name="connsiteX1" fmla="*/ 190498 w 682248"/>
                  <a:gd name="connsiteY1" fmla="*/ 351628 h 906457"/>
                  <a:gd name="connsiteX2" fmla="*/ 642958 w 682248"/>
                  <a:gd name="connsiteY2" fmla="*/ 37306 h 906457"/>
                  <a:gd name="connsiteX3" fmla="*/ 426239 w 682248"/>
                  <a:gd name="connsiteY3" fmla="*/ 575466 h 906457"/>
                  <a:gd name="connsiteX4" fmla="*/ 9546 w 682248"/>
                  <a:gd name="connsiteY4" fmla="*/ 899319 h 906457"/>
                  <a:gd name="connsiteX0" fmla="*/ 9546 w 682248"/>
                  <a:gd name="connsiteY0" fmla="*/ 899319 h 906457"/>
                  <a:gd name="connsiteX1" fmla="*/ 190498 w 682248"/>
                  <a:gd name="connsiteY1" fmla="*/ 351628 h 906457"/>
                  <a:gd name="connsiteX2" fmla="*/ 642958 w 682248"/>
                  <a:gd name="connsiteY2" fmla="*/ 37306 h 906457"/>
                  <a:gd name="connsiteX3" fmla="*/ 426239 w 682248"/>
                  <a:gd name="connsiteY3" fmla="*/ 575466 h 906457"/>
                  <a:gd name="connsiteX4" fmla="*/ 9546 w 682248"/>
                  <a:gd name="connsiteY4" fmla="*/ 899319 h 906457"/>
                  <a:gd name="connsiteX0" fmla="*/ 9546 w 682248"/>
                  <a:gd name="connsiteY0" fmla="*/ 862013 h 869151"/>
                  <a:gd name="connsiteX1" fmla="*/ 190498 w 682248"/>
                  <a:gd name="connsiteY1" fmla="*/ 314322 h 869151"/>
                  <a:gd name="connsiteX2" fmla="*/ 642958 w 682248"/>
                  <a:gd name="connsiteY2" fmla="*/ 0 h 869151"/>
                  <a:gd name="connsiteX3" fmla="*/ 426239 w 682248"/>
                  <a:gd name="connsiteY3" fmla="*/ 538160 h 869151"/>
                  <a:gd name="connsiteX4" fmla="*/ 9546 w 682248"/>
                  <a:gd name="connsiteY4" fmla="*/ 862013 h 869151"/>
                  <a:gd name="connsiteX0" fmla="*/ 9546 w 656027"/>
                  <a:gd name="connsiteY0" fmla="*/ 862013 h 869151"/>
                  <a:gd name="connsiteX1" fmla="*/ 190498 w 656027"/>
                  <a:gd name="connsiteY1" fmla="*/ 314322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190498 w 656027"/>
                  <a:gd name="connsiteY1" fmla="*/ 314322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190498 w 656027"/>
                  <a:gd name="connsiteY1" fmla="*/ 314322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245243 w 656027"/>
                  <a:gd name="connsiteY1" fmla="*/ 302414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245243 w 656027"/>
                  <a:gd name="connsiteY1" fmla="*/ 302414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  <a:gd name="connsiteX0" fmla="*/ 9546 w 656027"/>
                  <a:gd name="connsiteY0" fmla="*/ 862013 h 869151"/>
                  <a:gd name="connsiteX1" fmla="*/ 245243 w 656027"/>
                  <a:gd name="connsiteY1" fmla="*/ 302414 h 869151"/>
                  <a:gd name="connsiteX2" fmla="*/ 642958 w 656027"/>
                  <a:gd name="connsiteY2" fmla="*/ 0 h 869151"/>
                  <a:gd name="connsiteX3" fmla="*/ 426239 w 656027"/>
                  <a:gd name="connsiteY3" fmla="*/ 538160 h 869151"/>
                  <a:gd name="connsiteX4" fmla="*/ 9546 w 656027"/>
                  <a:gd name="connsiteY4" fmla="*/ 862013 h 86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6027" h="869151">
                    <a:moveTo>
                      <a:pt x="9546" y="862013"/>
                    </a:moveTo>
                    <a:cubicBezTo>
                      <a:pt x="0" y="869151"/>
                      <a:pt x="34877" y="550855"/>
                      <a:pt x="245243" y="302414"/>
                    </a:cubicBezTo>
                    <a:cubicBezTo>
                      <a:pt x="436487" y="68254"/>
                      <a:pt x="648885" y="3175"/>
                      <a:pt x="642958" y="0"/>
                    </a:cubicBezTo>
                    <a:cubicBezTo>
                      <a:pt x="656027" y="3968"/>
                      <a:pt x="574617" y="392105"/>
                      <a:pt x="426239" y="538160"/>
                    </a:cubicBezTo>
                    <a:cubicBezTo>
                      <a:pt x="334934" y="684205"/>
                      <a:pt x="33336" y="869151"/>
                      <a:pt x="9546" y="862013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784225" eaLnBrk="0" hangingPunct="0">
                  <a:defRPr/>
                </a:pPr>
                <a:endParaRPr lang="en-US" dirty="0"/>
              </a:p>
            </p:txBody>
          </p:sp>
          <p:sp>
            <p:nvSpPr>
              <p:cNvPr id="17" name="Bogen 16"/>
              <p:cNvSpPr/>
              <p:nvPr/>
            </p:nvSpPr>
            <p:spPr bwMode="auto">
              <a:xfrm rot="2198768">
                <a:off x="6217591" y="2227005"/>
                <a:ext cx="2159644" cy="2160756"/>
              </a:xfrm>
              <a:prstGeom prst="arc">
                <a:avLst>
                  <a:gd name="adj1" fmla="val 19074825"/>
                  <a:gd name="adj2" fmla="val 2807165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784225" eaLnBrk="0" hangingPunct="0">
                  <a:defRPr/>
                </a:pPr>
                <a:endParaRPr lang="en-US" dirty="0"/>
              </a:p>
            </p:txBody>
          </p:sp>
          <p:sp>
            <p:nvSpPr>
              <p:cNvPr id="18" name="Bogen 17"/>
              <p:cNvSpPr/>
              <p:nvPr/>
            </p:nvSpPr>
            <p:spPr bwMode="auto">
              <a:xfrm rot="2198768" flipH="1">
                <a:off x="7729341" y="3335167"/>
                <a:ext cx="2159644" cy="2160756"/>
              </a:xfrm>
              <a:prstGeom prst="arc">
                <a:avLst>
                  <a:gd name="adj1" fmla="val 19074825"/>
                  <a:gd name="adj2" fmla="val 2807165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784225"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89" name="Textfeld 88"/>
            <p:cNvSpPr txBox="1"/>
            <p:nvPr/>
          </p:nvSpPr>
          <p:spPr>
            <a:xfrm>
              <a:off x="5465778" y="5519338"/>
              <a:ext cx="317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6643702" y="4662082"/>
              <a:ext cx="3177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91" name="Textfeld 90"/>
            <p:cNvSpPr txBox="1"/>
            <p:nvPr/>
          </p:nvSpPr>
          <p:spPr>
            <a:xfrm>
              <a:off x="6286489" y="5100221"/>
              <a:ext cx="2808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dirty="0" smtClean="0"/>
                <a:t>'</a:t>
              </a:r>
              <a:endParaRPr lang="en-US" baseline="-25000" dirty="0"/>
            </a:p>
          </p:txBody>
        </p:sp>
        <p:cxnSp>
          <p:nvCxnSpPr>
            <p:cNvPr id="93" name="Gerade Verbindung mit Pfeil 92"/>
            <p:cNvCxnSpPr>
              <a:stCxn id="89" idx="0"/>
            </p:cNvCxnSpPr>
            <p:nvPr/>
          </p:nvCxnSpPr>
          <p:spPr bwMode="auto">
            <a:xfrm rot="5400000" flipH="1" flipV="1">
              <a:off x="5304099" y="4943337"/>
              <a:ext cx="896538" cy="2554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4" name="Textfeld 93"/>
            <p:cNvSpPr txBox="1"/>
            <p:nvPr/>
          </p:nvSpPr>
          <p:spPr>
            <a:xfrm>
              <a:off x="4805087" y="4947834"/>
              <a:ext cx="9813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/>
                <a:t>v</a:t>
              </a:r>
              <a:r>
                <a:rPr lang="en-US" baseline="-25000" dirty="0" err="1" smtClean="0"/>
                <a:t>max</a:t>
              </a:r>
              <a:r>
                <a:rPr lang="en-US" dirty="0" smtClean="0"/>
                <a:t>(</a:t>
              </a:r>
              <a:r>
                <a:rPr lang="en-US" i="1" dirty="0" smtClean="0"/>
                <a:t>t</a:t>
              </a:r>
              <a:r>
                <a:rPr lang="en-US" dirty="0" smtClean="0"/>
                <a:t>'-</a:t>
              </a:r>
              <a:r>
                <a:rPr lang="en-US" i="1" dirty="0" smtClean="0"/>
                <a:t>t</a:t>
              </a:r>
              <a:r>
                <a:rPr lang="en-US" baseline="-25000" dirty="0" smtClean="0"/>
                <a:t>0</a:t>
              </a:r>
              <a:r>
                <a:rPr lang="en-US" dirty="0" smtClean="0"/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</a:t>
            </a:r>
            <a:r>
              <a:rPr lang="en-US" sz="3200" dirty="0" smtClean="0">
                <a:solidFill>
                  <a:schemeClr val="tx1"/>
                </a:solidFill>
              </a:rPr>
              <a:t>of Specific Uncertainty Models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Notation and assumptions</a:t>
            </a:r>
          </a:p>
          <a:p>
            <a:pPr lvl="1"/>
            <a:r>
              <a:rPr lang="en-US" i="1" dirty="0" err="1" smtClean="0"/>
              <a:t>a</a:t>
            </a:r>
            <a:r>
              <a:rPr lang="en-US" i="1" baseline="-25000" dirty="0" err="1" smtClean="0"/>
              <a:t>i,t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ℝ</a:t>
            </a:r>
            <a:r>
              <a:rPr lang="en-US" dirty="0" smtClean="0">
                <a:ea typeface="Arial Unicode MS"/>
                <a:cs typeface="Arial Unicode MS"/>
              </a:rPr>
              <a:t>² denotes the </a:t>
            </a:r>
            <a:r>
              <a:rPr lang="en-US" b="1" dirty="0" smtClean="0">
                <a:solidFill>
                  <a:schemeClr val="tx2"/>
                </a:solidFill>
              </a:rPr>
              <a:t>actual</a:t>
            </a:r>
            <a:r>
              <a:rPr lang="en-US" dirty="0" smtClean="0">
                <a:ea typeface="Arial Unicode MS"/>
                <a:cs typeface="Arial Unicode MS"/>
              </a:rPr>
              <a:t> position </a:t>
            </a:r>
            <a:r>
              <a:rPr lang="en-US" dirty="0" smtClean="0"/>
              <a:t>of a point-shaped object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i</a:t>
            </a:r>
            <a:r>
              <a:rPr lang="en-US" dirty="0" smtClean="0"/>
              <a:t> at time </a:t>
            </a:r>
            <a:r>
              <a:rPr lang="en-US" i="1" dirty="0" smtClean="0"/>
              <a:t>t</a:t>
            </a:r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i,t</a:t>
            </a:r>
            <a:r>
              <a:rPr lang="en-US" dirty="0" smtClean="0"/>
              <a:t> denotes the </a:t>
            </a:r>
            <a:r>
              <a:rPr lang="en-US" b="1" dirty="0" smtClean="0">
                <a:solidFill>
                  <a:schemeClr val="tx2"/>
                </a:solidFill>
              </a:rPr>
              <a:t>uncertain</a:t>
            </a:r>
            <a:r>
              <a:rPr lang="en-US" dirty="0" smtClean="0"/>
              <a:t> position at time </a:t>
            </a:r>
            <a:r>
              <a:rPr lang="en-US" i="1" dirty="0" smtClean="0"/>
              <a:t>t</a:t>
            </a:r>
            <a:endParaRPr lang="en-US" i="1" baseline="-25000" dirty="0" smtClean="0"/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1.</a:t>
            </a:r>
            <a:r>
              <a:rPr lang="en-US" dirty="0" smtClean="0"/>
              <a:t>	pdf-based models</a:t>
            </a:r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i,t</a:t>
            </a:r>
            <a:r>
              <a:rPr lang="en-US" dirty="0" smtClean="0"/>
              <a:t> :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ℝ</a:t>
            </a:r>
            <a:r>
              <a:rPr lang="en-US" dirty="0" smtClean="0"/>
              <a:t>²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→</a:t>
            </a:r>
            <a:r>
              <a:rPr lang="en-US" dirty="0" smtClean="0">
                <a:ea typeface="Arial Unicode MS"/>
                <a:cs typeface="Arial Unicode MS"/>
              </a:rPr>
              <a:t> [0,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∞</a:t>
            </a:r>
            <a:r>
              <a:rPr lang="en-US" dirty="0" smtClean="0">
                <a:ea typeface="Arial Unicode MS"/>
                <a:cs typeface="Arial Unicode MS"/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2.</a:t>
            </a:r>
            <a:r>
              <a:rPr lang="en-US" dirty="0" smtClean="0">
                <a:ea typeface="Arial Unicode MS"/>
                <a:cs typeface="Arial Unicode MS"/>
              </a:rPr>
              <a:t> Shape-based models</a:t>
            </a:r>
          </a:p>
          <a:p>
            <a:pPr lvl="1"/>
            <a:r>
              <a:rPr lang="en-US" i="1" dirty="0" err="1" smtClean="0">
                <a:ea typeface="Arial Unicode MS"/>
                <a:cs typeface="Arial Unicode MS"/>
              </a:rPr>
              <a:t>s</a:t>
            </a:r>
            <a:r>
              <a:rPr lang="en-US" i="1" baseline="-25000" dirty="0" err="1" smtClean="0"/>
              <a:t>i,t</a:t>
            </a:r>
            <a:r>
              <a:rPr lang="en-US" dirty="0" smtClean="0">
                <a:ea typeface="Arial Unicode MS"/>
                <a:cs typeface="Arial Unicode MS"/>
              </a:rPr>
              <a:t> = {(</a:t>
            </a:r>
            <a:r>
              <a:rPr lang="en-US" i="1" dirty="0" smtClean="0">
                <a:ea typeface="Arial Unicode MS"/>
                <a:cs typeface="Arial Unicode MS"/>
              </a:rPr>
              <a:t>A</a:t>
            </a:r>
            <a:r>
              <a:rPr lang="en-US" baseline="-25000" dirty="0" smtClean="0">
                <a:ea typeface="Arial Unicode MS"/>
                <a:cs typeface="Arial Unicode MS"/>
              </a:rPr>
              <a:t>1</a:t>
            </a:r>
            <a:r>
              <a:rPr lang="en-US" dirty="0" smtClean="0">
                <a:ea typeface="Arial Unicode MS"/>
                <a:cs typeface="Arial Unicode MS"/>
              </a:rPr>
              <a:t>,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</a:rPr>
              <a:t>1</a:t>
            </a:r>
            <a:r>
              <a:rPr lang="en-US" dirty="0" smtClean="0">
                <a:ea typeface="Arial Unicode MS"/>
                <a:cs typeface="Arial Unicode MS"/>
              </a:rPr>
              <a:t>), (</a:t>
            </a:r>
            <a:r>
              <a:rPr lang="en-US" i="1" dirty="0" smtClean="0">
                <a:ea typeface="Arial Unicode MS"/>
                <a:cs typeface="Arial Unicode MS"/>
              </a:rPr>
              <a:t>A</a:t>
            </a:r>
            <a:r>
              <a:rPr lang="en-US" baseline="-25000" dirty="0" smtClean="0">
                <a:ea typeface="Arial Unicode MS"/>
                <a:cs typeface="Arial Unicode MS"/>
              </a:rPr>
              <a:t>2</a:t>
            </a:r>
            <a:r>
              <a:rPr lang="en-US" dirty="0" smtClean="0">
                <a:ea typeface="Arial Unicode MS"/>
                <a:cs typeface="Arial Unicode MS"/>
              </a:rPr>
              <a:t>,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</a:rPr>
              <a:t>2</a:t>
            </a:r>
            <a:r>
              <a:rPr lang="en-US" dirty="0" smtClean="0">
                <a:ea typeface="Arial Unicode MS"/>
                <a:cs typeface="Arial Unicode MS"/>
              </a:rPr>
              <a:t>), …}</a:t>
            </a:r>
          </a:p>
          <a:p>
            <a:pPr lvl="1">
              <a:buNone/>
            </a:pPr>
            <a:r>
              <a:rPr lang="en-US" dirty="0" smtClean="0">
                <a:ea typeface="Arial Unicode MS"/>
                <a:cs typeface="Arial Unicode MS"/>
              </a:rPr>
              <a:t>	where </a:t>
            </a:r>
            <a:r>
              <a:rPr lang="en-US" i="1" dirty="0" smtClean="0">
                <a:ea typeface="Arial Unicode MS"/>
                <a:cs typeface="Arial Unicode MS"/>
              </a:rPr>
              <a:t>A</a:t>
            </a:r>
            <a:r>
              <a:rPr lang="en-US" i="1" baseline="-25000" dirty="0" smtClean="0">
                <a:ea typeface="Arial Unicode MS"/>
                <a:cs typeface="Arial Unicode MS"/>
              </a:rPr>
              <a:t>i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ℝ</a:t>
            </a:r>
            <a:r>
              <a:rPr lang="en-US" dirty="0" smtClean="0">
                <a:ea typeface="Arial Unicode MS"/>
                <a:cs typeface="Arial Unicode MS"/>
              </a:rPr>
              <a:t>² and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i="1" baseline="-25000" dirty="0" smtClean="0">
                <a:ea typeface="Arial Unicode MS"/>
                <a:cs typeface="Arial Unicode MS"/>
              </a:rPr>
              <a:t>i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∈</a:t>
            </a:r>
            <a:r>
              <a:rPr lang="en-US" dirty="0" smtClean="0">
                <a:ea typeface="Arial Unicode MS"/>
                <a:cs typeface="Arial Unicode MS"/>
              </a:rPr>
              <a:t> [0,1]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3.</a:t>
            </a:r>
            <a:r>
              <a:rPr lang="en-US" dirty="0" smtClean="0"/>
              <a:t> Exact model 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i,t</a:t>
            </a:r>
            <a:r>
              <a:rPr lang="en-US" dirty="0" smtClean="0"/>
              <a:t>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i,t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4500562" y="3071810"/>
            <a:ext cx="4643470" cy="2571768"/>
            <a:chOff x="4857752" y="3000372"/>
            <a:chExt cx="4643470" cy="2571768"/>
          </a:xfrm>
        </p:grpSpPr>
        <p:sp>
          <p:nvSpPr>
            <p:cNvPr id="6" name="Rechteck 5"/>
            <p:cNvSpPr/>
            <p:nvPr/>
          </p:nvSpPr>
          <p:spPr bwMode="auto">
            <a:xfrm>
              <a:off x="4857752" y="3000372"/>
              <a:ext cx="4643470" cy="25717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6295993" y="3000372"/>
              <a:ext cx="9124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Position</a:t>
              </a:r>
              <a:endParaRPr lang="en-US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5078850" y="3714752"/>
              <a:ext cx="1564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Exact/Accurate</a:t>
              </a:r>
              <a:endParaRPr lang="en-US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7000892" y="3714752"/>
              <a:ext cx="10615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Uncertain</a:t>
              </a:r>
              <a:endParaRPr lang="en-US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6143636" y="4429132"/>
              <a:ext cx="10967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pdf-based</a:t>
              </a:r>
              <a:endParaRPr lang="en-US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812522" y="4429132"/>
              <a:ext cx="14029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Shape-based</a:t>
              </a:r>
              <a:endParaRPr lang="en-US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929190" y="5143512"/>
              <a:ext cx="8451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Normal</a:t>
              </a:r>
              <a:endParaRPr lang="en-US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715008" y="5143512"/>
              <a:ext cx="9028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Uniform</a:t>
              </a:r>
              <a:endParaRPr lang="en-US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429520" y="5143512"/>
              <a:ext cx="7072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Circle</a:t>
              </a:r>
              <a:endParaRPr lang="en-US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143900" y="5143512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Lense</a:t>
              </a:r>
              <a:endParaRPr lang="en-US" dirty="0"/>
            </a:p>
          </p:txBody>
        </p:sp>
        <p:cxnSp>
          <p:nvCxnSpPr>
            <p:cNvPr id="16" name="Gerade Verbindung 15"/>
            <p:cNvCxnSpPr>
              <a:stCxn id="7" idx="2"/>
              <a:endCxn id="8" idx="0"/>
            </p:cNvCxnSpPr>
            <p:nvPr/>
          </p:nvCxnSpPr>
          <p:spPr bwMode="auto">
            <a:xfrm rot="5400000">
              <a:off x="6118829" y="3081373"/>
              <a:ext cx="375826" cy="89093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Gerade Verbindung 16"/>
            <p:cNvCxnSpPr>
              <a:stCxn id="7" idx="2"/>
              <a:endCxn id="9" idx="0"/>
            </p:cNvCxnSpPr>
            <p:nvPr/>
          </p:nvCxnSpPr>
          <p:spPr bwMode="auto">
            <a:xfrm rot="16200000" flipH="1">
              <a:off x="6954014" y="3137119"/>
              <a:ext cx="375826" cy="77943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>
              <a:stCxn id="9" idx="2"/>
              <a:endCxn id="10" idx="0"/>
            </p:cNvCxnSpPr>
            <p:nvPr/>
          </p:nvCxnSpPr>
          <p:spPr bwMode="auto">
            <a:xfrm rot="5400000">
              <a:off x="6923923" y="3821408"/>
              <a:ext cx="375826" cy="83962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Gerade Verbindung 18"/>
            <p:cNvCxnSpPr>
              <a:stCxn id="9" idx="2"/>
              <a:endCxn id="11" idx="0"/>
            </p:cNvCxnSpPr>
            <p:nvPr/>
          </p:nvCxnSpPr>
          <p:spPr bwMode="auto">
            <a:xfrm rot="16200000" flipH="1">
              <a:off x="7834908" y="3750044"/>
              <a:ext cx="375826" cy="98234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Gerade Verbindung 19"/>
            <p:cNvCxnSpPr>
              <a:stCxn id="11" idx="2"/>
              <a:endCxn id="14" idx="0"/>
            </p:cNvCxnSpPr>
            <p:nvPr/>
          </p:nvCxnSpPr>
          <p:spPr bwMode="auto">
            <a:xfrm rot="5400000">
              <a:off x="7960657" y="4590173"/>
              <a:ext cx="375826" cy="73085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Gerade Verbindung 20"/>
            <p:cNvCxnSpPr>
              <a:stCxn id="11" idx="2"/>
              <a:endCxn id="15" idx="0"/>
            </p:cNvCxnSpPr>
            <p:nvPr/>
          </p:nvCxnSpPr>
          <p:spPr bwMode="auto">
            <a:xfrm rot="16200000" flipH="1">
              <a:off x="8326663" y="4955019"/>
              <a:ext cx="375826" cy="11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Gerade Verbindung 21"/>
            <p:cNvCxnSpPr>
              <a:stCxn id="11" idx="2"/>
              <a:endCxn id="26" idx="0"/>
            </p:cNvCxnSpPr>
            <p:nvPr/>
          </p:nvCxnSpPr>
          <p:spPr bwMode="auto">
            <a:xfrm rot="16200000" flipH="1">
              <a:off x="8722233" y="4559448"/>
              <a:ext cx="375826" cy="79230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Gerade Verbindung 22"/>
            <p:cNvCxnSpPr>
              <a:stCxn id="10" idx="2"/>
              <a:endCxn id="13" idx="0"/>
            </p:cNvCxnSpPr>
            <p:nvPr/>
          </p:nvCxnSpPr>
          <p:spPr bwMode="auto">
            <a:xfrm rot="5400000">
              <a:off x="6241306" y="4692794"/>
              <a:ext cx="375826" cy="52561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Gerade Verbindung 23"/>
            <p:cNvCxnSpPr>
              <a:stCxn id="10" idx="2"/>
              <a:endCxn id="12" idx="0"/>
            </p:cNvCxnSpPr>
            <p:nvPr/>
          </p:nvCxnSpPr>
          <p:spPr bwMode="auto">
            <a:xfrm rot="5400000">
              <a:off x="5833970" y="4285458"/>
              <a:ext cx="375826" cy="13402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Textfeld 24"/>
            <p:cNvSpPr txBox="1"/>
            <p:nvPr/>
          </p:nvSpPr>
          <p:spPr>
            <a:xfrm>
              <a:off x="6643702" y="5143512"/>
              <a:ext cx="3898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9111371" y="5143512"/>
              <a:ext cx="3898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cxnSp>
          <p:nvCxnSpPr>
            <p:cNvPr id="27" name="Gerade Verbindung 26"/>
            <p:cNvCxnSpPr>
              <a:stCxn id="10" idx="2"/>
              <a:endCxn id="25" idx="0"/>
            </p:cNvCxnSpPr>
            <p:nvPr/>
          </p:nvCxnSpPr>
          <p:spPr bwMode="auto">
            <a:xfrm rot="16200000" flipH="1">
              <a:off x="6577413" y="4882297"/>
              <a:ext cx="375826" cy="14660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12"/>
          <p:cNvGrpSpPr/>
          <p:nvPr/>
        </p:nvGrpSpPr>
        <p:grpSpPr>
          <a:xfrm>
            <a:off x="7000892" y="3787045"/>
            <a:ext cx="1722660" cy="1565319"/>
            <a:chOff x="6539666" y="3863945"/>
            <a:chExt cx="1722660" cy="1565319"/>
          </a:xfrm>
        </p:grpSpPr>
        <p:sp>
          <p:nvSpPr>
            <p:cNvPr id="14" name="Freihandform 13"/>
            <p:cNvSpPr/>
            <p:nvPr/>
          </p:nvSpPr>
          <p:spPr bwMode="auto">
            <a:xfrm>
              <a:off x="6539666" y="3863945"/>
              <a:ext cx="1722660" cy="1555780"/>
            </a:xfrm>
            <a:custGeom>
              <a:avLst/>
              <a:gdLst>
                <a:gd name="connsiteX0" fmla="*/ 354013 w 2020094"/>
                <a:gd name="connsiteY0" fmla="*/ 534988 h 1758950"/>
                <a:gd name="connsiteX1" fmla="*/ 806450 w 2020094"/>
                <a:gd name="connsiteY1" fmla="*/ 106363 h 1758950"/>
                <a:gd name="connsiteX2" fmla="*/ 1397000 w 2020094"/>
                <a:gd name="connsiteY2" fmla="*/ 44450 h 1758950"/>
                <a:gd name="connsiteX3" fmla="*/ 1773238 w 2020094"/>
                <a:gd name="connsiteY3" fmla="*/ 373063 h 1758950"/>
                <a:gd name="connsiteX4" fmla="*/ 2006600 w 2020094"/>
                <a:gd name="connsiteY4" fmla="*/ 868363 h 1758950"/>
                <a:gd name="connsiteX5" fmla="*/ 1692275 w 2020094"/>
                <a:gd name="connsiteY5" fmla="*/ 1306513 h 1758950"/>
                <a:gd name="connsiteX6" fmla="*/ 1311275 w 2020094"/>
                <a:gd name="connsiteY6" fmla="*/ 1606550 h 1758950"/>
                <a:gd name="connsiteX7" fmla="*/ 735013 w 2020094"/>
                <a:gd name="connsiteY7" fmla="*/ 1739900 h 1758950"/>
                <a:gd name="connsiteX8" fmla="*/ 258763 w 2020094"/>
                <a:gd name="connsiteY8" fmla="*/ 1492250 h 1758950"/>
                <a:gd name="connsiteX9" fmla="*/ 15875 w 2020094"/>
                <a:gd name="connsiteY9" fmla="*/ 1139825 h 1758950"/>
                <a:gd name="connsiteX10" fmla="*/ 354013 w 2020094"/>
                <a:gd name="connsiteY10" fmla="*/ 534988 h 1758950"/>
                <a:gd name="connsiteX0" fmla="*/ 181128 w 1847209"/>
                <a:gd name="connsiteY0" fmla="*/ 534988 h 1758950"/>
                <a:gd name="connsiteX1" fmla="*/ 633565 w 1847209"/>
                <a:gd name="connsiteY1" fmla="*/ 106363 h 1758950"/>
                <a:gd name="connsiteX2" fmla="*/ 1224115 w 1847209"/>
                <a:gd name="connsiteY2" fmla="*/ 44450 h 1758950"/>
                <a:gd name="connsiteX3" fmla="*/ 1600353 w 1847209"/>
                <a:gd name="connsiteY3" fmla="*/ 373063 h 1758950"/>
                <a:gd name="connsiteX4" fmla="*/ 1833715 w 1847209"/>
                <a:gd name="connsiteY4" fmla="*/ 868363 h 1758950"/>
                <a:gd name="connsiteX5" fmla="*/ 1519390 w 1847209"/>
                <a:gd name="connsiteY5" fmla="*/ 1306513 h 1758950"/>
                <a:gd name="connsiteX6" fmla="*/ 1138390 w 1847209"/>
                <a:gd name="connsiteY6" fmla="*/ 1606550 h 1758950"/>
                <a:gd name="connsiteX7" fmla="*/ 562128 w 1847209"/>
                <a:gd name="connsiteY7" fmla="*/ 1739900 h 1758950"/>
                <a:gd name="connsiteX8" fmla="*/ 85878 w 1847209"/>
                <a:gd name="connsiteY8" fmla="*/ 1492250 h 1758950"/>
                <a:gd name="connsiteX9" fmla="*/ 46860 w 1847209"/>
                <a:gd name="connsiteY9" fmla="*/ 1139825 h 1758950"/>
                <a:gd name="connsiteX10" fmla="*/ 181128 w 1847209"/>
                <a:gd name="connsiteY10" fmla="*/ 534988 h 1758950"/>
                <a:gd name="connsiteX0" fmla="*/ 181128 w 1847209"/>
                <a:gd name="connsiteY0" fmla="*/ 486573 h 1710535"/>
                <a:gd name="connsiteX1" fmla="*/ 633565 w 1847209"/>
                <a:gd name="connsiteY1" fmla="*/ 57948 h 1710535"/>
                <a:gd name="connsiteX2" fmla="*/ 1224115 w 1847209"/>
                <a:gd name="connsiteY2" fmla="*/ 138887 h 1710535"/>
                <a:gd name="connsiteX3" fmla="*/ 1600353 w 1847209"/>
                <a:gd name="connsiteY3" fmla="*/ 324648 h 1710535"/>
                <a:gd name="connsiteX4" fmla="*/ 1833715 w 1847209"/>
                <a:gd name="connsiteY4" fmla="*/ 819948 h 1710535"/>
                <a:gd name="connsiteX5" fmla="*/ 1519390 w 1847209"/>
                <a:gd name="connsiteY5" fmla="*/ 1258098 h 1710535"/>
                <a:gd name="connsiteX6" fmla="*/ 1138390 w 1847209"/>
                <a:gd name="connsiteY6" fmla="*/ 1558135 h 1710535"/>
                <a:gd name="connsiteX7" fmla="*/ 562128 w 1847209"/>
                <a:gd name="connsiteY7" fmla="*/ 1691485 h 1710535"/>
                <a:gd name="connsiteX8" fmla="*/ 85878 w 1847209"/>
                <a:gd name="connsiteY8" fmla="*/ 1443835 h 1710535"/>
                <a:gd name="connsiteX9" fmla="*/ 46860 w 1847209"/>
                <a:gd name="connsiteY9" fmla="*/ 1091410 h 1710535"/>
                <a:gd name="connsiteX10" fmla="*/ 181128 w 1847209"/>
                <a:gd name="connsiteY10" fmla="*/ 486573 h 1710535"/>
                <a:gd name="connsiteX0" fmla="*/ 181128 w 1847209"/>
                <a:gd name="connsiteY0" fmla="*/ 368327 h 1592289"/>
                <a:gd name="connsiteX1" fmla="*/ 497601 w 1847209"/>
                <a:gd name="connsiteY1" fmla="*/ 82554 h 1592289"/>
                <a:gd name="connsiteX2" fmla="*/ 1224115 w 1847209"/>
                <a:gd name="connsiteY2" fmla="*/ 20641 h 1592289"/>
                <a:gd name="connsiteX3" fmla="*/ 1600353 w 1847209"/>
                <a:gd name="connsiteY3" fmla="*/ 206402 h 1592289"/>
                <a:gd name="connsiteX4" fmla="*/ 1833715 w 1847209"/>
                <a:gd name="connsiteY4" fmla="*/ 701702 h 1592289"/>
                <a:gd name="connsiteX5" fmla="*/ 1519390 w 1847209"/>
                <a:gd name="connsiteY5" fmla="*/ 1139852 h 1592289"/>
                <a:gd name="connsiteX6" fmla="*/ 1138390 w 1847209"/>
                <a:gd name="connsiteY6" fmla="*/ 1439889 h 1592289"/>
                <a:gd name="connsiteX7" fmla="*/ 562128 w 1847209"/>
                <a:gd name="connsiteY7" fmla="*/ 1573239 h 1592289"/>
                <a:gd name="connsiteX8" fmla="*/ 85878 w 1847209"/>
                <a:gd name="connsiteY8" fmla="*/ 1325589 h 1592289"/>
                <a:gd name="connsiteX9" fmla="*/ 46860 w 1847209"/>
                <a:gd name="connsiteY9" fmla="*/ 973164 h 1592289"/>
                <a:gd name="connsiteX10" fmla="*/ 181128 w 1847209"/>
                <a:gd name="connsiteY10" fmla="*/ 368327 h 1592289"/>
                <a:gd name="connsiteX0" fmla="*/ 181128 w 1842882"/>
                <a:gd name="connsiteY0" fmla="*/ 380230 h 1604192"/>
                <a:gd name="connsiteX1" fmla="*/ 497601 w 1842882"/>
                <a:gd name="connsiteY1" fmla="*/ 94457 h 1604192"/>
                <a:gd name="connsiteX2" fmla="*/ 1224115 w 1842882"/>
                <a:gd name="connsiteY2" fmla="*/ 32544 h 1604192"/>
                <a:gd name="connsiteX3" fmla="*/ 1464389 w 1842882"/>
                <a:gd name="connsiteY3" fmla="*/ 289719 h 1604192"/>
                <a:gd name="connsiteX4" fmla="*/ 1833715 w 1842882"/>
                <a:gd name="connsiteY4" fmla="*/ 713605 h 1604192"/>
                <a:gd name="connsiteX5" fmla="*/ 1519390 w 1842882"/>
                <a:gd name="connsiteY5" fmla="*/ 1151755 h 1604192"/>
                <a:gd name="connsiteX6" fmla="*/ 1138390 w 1842882"/>
                <a:gd name="connsiteY6" fmla="*/ 1451792 h 1604192"/>
                <a:gd name="connsiteX7" fmla="*/ 562128 w 1842882"/>
                <a:gd name="connsiteY7" fmla="*/ 1585142 h 1604192"/>
                <a:gd name="connsiteX8" fmla="*/ 85878 w 1842882"/>
                <a:gd name="connsiteY8" fmla="*/ 1337492 h 1604192"/>
                <a:gd name="connsiteX9" fmla="*/ 46860 w 1842882"/>
                <a:gd name="connsiteY9" fmla="*/ 985067 h 1604192"/>
                <a:gd name="connsiteX10" fmla="*/ 181128 w 1842882"/>
                <a:gd name="connsiteY10" fmla="*/ 380230 h 1604192"/>
                <a:gd name="connsiteX0" fmla="*/ 181128 w 1842882"/>
                <a:gd name="connsiteY0" fmla="*/ 331818 h 1555780"/>
                <a:gd name="connsiteX1" fmla="*/ 497601 w 1842882"/>
                <a:gd name="connsiteY1" fmla="*/ 46045 h 1555780"/>
                <a:gd name="connsiteX2" fmla="*/ 1020185 w 1842882"/>
                <a:gd name="connsiteY2" fmla="*/ 55546 h 1555780"/>
                <a:gd name="connsiteX3" fmla="*/ 1464389 w 1842882"/>
                <a:gd name="connsiteY3" fmla="*/ 241307 h 1555780"/>
                <a:gd name="connsiteX4" fmla="*/ 1833715 w 1842882"/>
                <a:gd name="connsiteY4" fmla="*/ 665193 h 1555780"/>
                <a:gd name="connsiteX5" fmla="*/ 1519390 w 1842882"/>
                <a:gd name="connsiteY5" fmla="*/ 1103343 h 1555780"/>
                <a:gd name="connsiteX6" fmla="*/ 1138390 w 1842882"/>
                <a:gd name="connsiteY6" fmla="*/ 1403380 h 1555780"/>
                <a:gd name="connsiteX7" fmla="*/ 562128 w 1842882"/>
                <a:gd name="connsiteY7" fmla="*/ 1536730 h 1555780"/>
                <a:gd name="connsiteX8" fmla="*/ 85878 w 1842882"/>
                <a:gd name="connsiteY8" fmla="*/ 1289080 h 1555780"/>
                <a:gd name="connsiteX9" fmla="*/ 46860 w 1842882"/>
                <a:gd name="connsiteY9" fmla="*/ 936655 h 1555780"/>
                <a:gd name="connsiteX10" fmla="*/ 181128 w 1842882"/>
                <a:gd name="connsiteY10" fmla="*/ 331818 h 1555780"/>
                <a:gd name="connsiteX0" fmla="*/ 181128 w 1638952"/>
                <a:gd name="connsiteY0" fmla="*/ 331818 h 1555780"/>
                <a:gd name="connsiteX1" fmla="*/ 497601 w 1638952"/>
                <a:gd name="connsiteY1" fmla="*/ 46045 h 1555780"/>
                <a:gd name="connsiteX2" fmla="*/ 1020185 w 1638952"/>
                <a:gd name="connsiteY2" fmla="*/ 55546 h 1555780"/>
                <a:gd name="connsiteX3" fmla="*/ 1464389 w 1638952"/>
                <a:gd name="connsiteY3" fmla="*/ 241307 h 1555780"/>
                <a:gd name="connsiteX4" fmla="*/ 1629785 w 1638952"/>
                <a:gd name="connsiteY4" fmla="*/ 665193 h 1555780"/>
                <a:gd name="connsiteX5" fmla="*/ 1519390 w 1638952"/>
                <a:gd name="connsiteY5" fmla="*/ 1103343 h 1555780"/>
                <a:gd name="connsiteX6" fmla="*/ 1138390 w 1638952"/>
                <a:gd name="connsiteY6" fmla="*/ 1403380 h 1555780"/>
                <a:gd name="connsiteX7" fmla="*/ 562128 w 1638952"/>
                <a:gd name="connsiteY7" fmla="*/ 1536730 h 1555780"/>
                <a:gd name="connsiteX8" fmla="*/ 85878 w 1638952"/>
                <a:gd name="connsiteY8" fmla="*/ 1289080 h 1555780"/>
                <a:gd name="connsiteX9" fmla="*/ 46860 w 1638952"/>
                <a:gd name="connsiteY9" fmla="*/ 936655 h 1555780"/>
                <a:gd name="connsiteX10" fmla="*/ 181128 w 1638952"/>
                <a:gd name="connsiteY10" fmla="*/ 331818 h 155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38952" h="1555780">
                  <a:moveTo>
                    <a:pt x="181128" y="331818"/>
                  </a:moveTo>
                  <a:cubicBezTo>
                    <a:pt x="256251" y="183383"/>
                    <a:pt x="357758" y="92090"/>
                    <a:pt x="497601" y="46045"/>
                  </a:cubicBezTo>
                  <a:cubicBezTo>
                    <a:pt x="637444" y="0"/>
                    <a:pt x="859054" y="23002"/>
                    <a:pt x="1020185" y="55546"/>
                  </a:cubicBezTo>
                  <a:cubicBezTo>
                    <a:pt x="1181316" y="88090"/>
                    <a:pt x="1362789" y="139699"/>
                    <a:pt x="1464389" y="241307"/>
                  </a:cubicBezTo>
                  <a:cubicBezTo>
                    <a:pt x="1565989" y="342915"/>
                    <a:pt x="1620618" y="521520"/>
                    <a:pt x="1629785" y="665193"/>
                  </a:cubicBezTo>
                  <a:cubicBezTo>
                    <a:pt x="1638952" y="808866"/>
                    <a:pt x="1601289" y="980312"/>
                    <a:pt x="1519390" y="1103343"/>
                  </a:cubicBezTo>
                  <a:cubicBezTo>
                    <a:pt x="1437491" y="1226374"/>
                    <a:pt x="1297934" y="1331149"/>
                    <a:pt x="1138390" y="1403380"/>
                  </a:cubicBezTo>
                  <a:cubicBezTo>
                    <a:pt x="978846" y="1475611"/>
                    <a:pt x="737547" y="1555780"/>
                    <a:pt x="562128" y="1536730"/>
                  </a:cubicBezTo>
                  <a:cubicBezTo>
                    <a:pt x="386709" y="1517680"/>
                    <a:pt x="171756" y="1389092"/>
                    <a:pt x="85878" y="1289080"/>
                  </a:cubicBezTo>
                  <a:cubicBezTo>
                    <a:pt x="0" y="1189068"/>
                    <a:pt x="30985" y="1095405"/>
                    <a:pt x="46860" y="936655"/>
                  </a:cubicBezTo>
                  <a:cubicBezTo>
                    <a:pt x="62735" y="777905"/>
                    <a:pt x="106005" y="480253"/>
                    <a:pt x="181128" y="3318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Gerade Verbindung 14"/>
            <p:cNvCxnSpPr>
              <a:stCxn id="14" idx="9"/>
              <a:endCxn id="14" idx="4"/>
            </p:cNvCxnSpPr>
            <p:nvPr/>
          </p:nvCxnSpPr>
          <p:spPr bwMode="auto">
            <a:xfrm flipV="1">
              <a:off x="6588919" y="4529138"/>
              <a:ext cx="1663772" cy="2714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Freihandform 15"/>
            <p:cNvSpPr/>
            <p:nvPr/>
          </p:nvSpPr>
          <p:spPr bwMode="auto">
            <a:xfrm>
              <a:off x="6827807" y="4104459"/>
              <a:ext cx="1196174" cy="1031104"/>
            </a:xfrm>
            <a:custGeom>
              <a:avLst/>
              <a:gdLst>
                <a:gd name="connsiteX0" fmla="*/ 420687 w 1434306"/>
                <a:gd name="connsiteY0" fmla="*/ 362744 h 1245394"/>
                <a:gd name="connsiteX1" fmla="*/ 901700 w 1434306"/>
                <a:gd name="connsiteY1" fmla="*/ 794 h 1245394"/>
                <a:gd name="connsiteX2" fmla="*/ 1273175 w 1434306"/>
                <a:gd name="connsiteY2" fmla="*/ 367506 h 1245394"/>
                <a:gd name="connsiteX3" fmla="*/ 1406525 w 1434306"/>
                <a:gd name="connsiteY3" fmla="*/ 662781 h 1245394"/>
                <a:gd name="connsiteX4" fmla="*/ 1106487 w 1434306"/>
                <a:gd name="connsiteY4" fmla="*/ 1124744 h 1245394"/>
                <a:gd name="connsiteX5" fmla="*/ 592137 w 1434306"/>
                <a:gd name="connsiteY5" fmla="*/ 1243806 h 1245394"/>
                <a:gd name="connsiteX6" fmla="*/ 268287 w 1434306"/>
                <a:gd name="connsiteY6" fmla="*/ 1115219 h 1245394"/>
                <a:gd name="connsiteX7" fmla="*/ 25400 w 1434306"/>
                <a:gd name="connsiteY7" fmla="*/ 772319 h 1245394"/>
                <a:gd name="connsiteX8" fmla="*/ 420687 w 1434306"/>
                <a:gd name="connsiteY8" fmla="*/ 362744 h 1245394"/>
                <a:gd name="connsiteX0" fmla="*/ 420687 w 1362836"/>
                <a:gd name="connsiteY0" fmla="*/ 362744 h 1245394"/>
                <a:gd name="connsiteX1" fmla="*/ 901700 w 1362836"/>
                <a:gd name="connsiteY1" fmla="*/ 794 h 1245394"/>
                <a:gd name="connsiteX2" fmla="*/ 1273175 w 1362836"/>
                <a:gd name="connsiteY2" fmla="*/ 367506 h 1245394"/>
                <a:gd name="connsiteX3" fmla="*/ 1335055 w 1362836"/>
                <a:gd name="connsiteY3" fmla="*/ 662781 h 1245394"/>
                <a:gd name="connsiteX4" fmla="*/ 1106487 w 1362836"/>
                <a:gd name="connsiteY4" fmla="*/ 1124744 h 1245394"/>
                <a:gd name="connsiteX5" fmla="*/ 592137 w 1362836"/>
                <a:gd name="connsiteY5" fmla="*/ 1243806 h 1245394"/>
                <a:gd name="connsiteX6" fmla="*/ 268287 w 1362836"/>
                <a:gd name="connsiteY6" fmla="*/ 1115219 h 1245394"/>
                <a:gd name="connsiteX7" fmla="*/ 25400 w 1362836"/>
                <a:gd name="connsiteY7" fmla="*/ 772319 h 1245394"/>
                <a:gd name="connsiteX8" fmla="*/ 420687 w 1362836"/>
                <a:gd name="connsiteY8" fmla="*/ 362744 h 1245394"/>
                <a:gd name="connsiteX0" fmla="*/ 420687 w 1339018"/>
                <a:gd name="connsiteY0" fmla="*/ 362744 h 1245394"/>
                <a:gd name="connsiteX1" fmla="*/ 901700 w 1339018"/>
                <a:gd name="connsiteY1" fmla="*/ 794 h 1245394"/>
                <a:gd name="connsiteX2" fmla="*/ 1130267 w 1339018"/>
                <a:gd name="connsiteY2" fmla="*/ 367506 h 1245394"/>
                <a:gd name="connsiteX3" fmla="*/ 1335055 w 1339018"/>
                <a:gd name="connsiteY3" fmla="*/ 662781 h 1245394"/>
                <a:gd name="connsiteX4" fmla="*/ 1106487 w 1339018"/>
                <a:gd name="connsiteY4" fmla="*/ 1124744 h 1245394"/>
                <a:gd name="connsiteX5" fmla="*/ 592137 w 1339018"/>
                <a:gd name="connsiteY5" fmla="*/ 1243806 h 1245394"/>
                <a:gd name="connsiteX6" fmla="*/ 268287 w 1339018"/>
                <a:gd name="connsiteY6" fmla="*/ 1115219 h 1245394"/>
                <a:gd name="connsiteX7" fmla="*/ 25400 w 1339018"/>
                <a:gd name="connsiteY7" fmla="*/ 772319 h 1245394"/>
                <a:gd name="connsiteX8" fmla="*/ 420687 w 1339018"/>
                <a:gd name="connsiteY8" fmla="*/ 362744 h 1245394"/>
                <a:gd name="connsiteX0" fmla="*/ 420687 w 1339018"/>
                <a:gd name="connsiteY0" fmla="*/ 148454 h 1031104"/>
                <a:gd name="connsiteX1" fmla="*/ 830230 w 1339018"/>
                <a:gd name="connsiteY1" fmla="*/ 794 h 1031104"/>
                <a:gd name="connsiteX2" fmla="*/ 1130267 w 1339018"/>
                <a:gd name="connsiteY2" fmla="*/ 153216 h 1031104"/>
                <a:gd name="connsiteX3" fmla="*/ 1335055 w 1339018"/>
                <a:gd name="connsiteY3" fmla="*/ 448491 h 1031104"/>
                <a:gd name="connsiteX4" fmla="*/ 1106487 w 1339018"/>
                <a:gd name="connsiteY4" fmla="*/ 910454 h 1031104"/>
                <a:gd name="connsiteX5" fmla="*/ 592137 w 1339018"/>
                <a:gd name="connsiteY5" fmla="*/ 1029516 h 1031104"/>
                <a:gd name="connsiteX6" fmla="*/ 268287 w 1339018"/>
                <a:gd name="connsiteY6" fmla="*/ 900929 h 1031104"/>
                <a:gd name="connsiteX7" fmla="*/ 25400 w 1339018"/>
                <a:gd name="connsiteY7" fmla="*/ 558029 h 1031104"/>
                <a:gd name="connsiteX8" fmla="*/ 420687 w 1339018"/>
                <a:gd name="connsiteY8" fmla="*/ 148454 h 1031104"/>
                <a:gd name="connsiteX0" fmla="*/ 277843 w 1196174"/>
                <a:gd name="connsiteY0" fmla="*/ 148454 h 1031104"/>
                <a:gd name="connsiteX1" fmla="*/ 687386 w 1196174"/>
                <a:gd name="connsiteY1" fmla="*/ 794 h 1031104"/>
                <a:gd name="connsiteX2" fmla="*/ 987423 w 1196174"/>
                <a:gd name="connsiteY2" fmla="*/ 153216 h 1031104"/>
                <a:gd name="connsiteX3" fmla="*/ 1192211 w 1196174"/>
                <a:gd name="connsiteY3" fmla="*/ 448491 h 1031104"/>
                <a:gd name="connsiteX4" fmla="*/ 963643 w 1196174"/>
                <a:gd name="connsiteY4" fmla="*/ 910454 h 1031104"/>
                <a:gd name="connsiteX5" fmla="*/ 449293 w 1196174"/>
                <a:gd name="connsiteY5" fmla="*/ 1029516 h 1031104"/>
                <a:gd name="connsiteX6" fmla="*/ 125443 w 1196174"/>
                <a:gd name="connsiteY6" fmla="*/ 900929 h 1031104"/>
                <a:gd name="connsiteX7" fmla="*/ 25400 w 1196174"/>
                <a:gd name="connsiteY7" fmla="*/ 558029 h 1031104"/>
                <a:gd name="connsiteX8" fmla="*/ 277843 w 1196174"/>
                <a:gd name="connsiteY8" fmla="*/ 148454 h 103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6174" h="1031104">
                  <a:moveTo>
                    <a:pt x="277843" y="148454"/>
                  </a:moveTo>
                  <a:cubicBezTo>
                    <a:pt x="388174" y="55582"/>
                    <a:pt x="569123" y="0"/>
                    <a:pt x="687386" y="794"/>
                  </a:cubicBezTo>
                  <a:cubicBezTo>
                    <a:pt x="805649" y="1588"/>
                    <a:pt x="903286" y="78600"/>
                    <a:pt x="987423" y="153216"/>
                  </a:cubicBezTo>
                  <a:cubicBezTo>
                    <a:pt x="1071560" y="227832"/>
                    <a:pt x="1196174" y="322285"/>
                    <a:pt x="1192211" y="448491"/>
                  </a:cubicBezTo>
                  <a:cubicBezTo>
                    <a:pt x="1188248" y="574697"/>
                    <a:pt x="1087463" y="813617"/>
                    <a:pt x="963643" y="910454"/>
                  </a:cubicBezTo>
                  <a:cubicBezTo>
                    <a:pt x="839823" y="1007291"/>
                    <a:pt x="588993" y="1031104"/>
                    <a:pt x="449293" y="1029516"/>
                  </a:cubicBezTo>
                  <a:cubicBezTo>
                    <a:pt x="309593" y="1027929"/>
                    <a:pt x="196092" y="979510"/>
                    <a:pt x="125443" y="900929"/>
                  </a:cubicBezTo>
                  <a:cubicBezTo>
                    <a:pt x="54794" y="822348"/>
                    <a:pt x="0" y="684235"/>
                    <a:pt x="25400" y="558029"/>
                  </a:cubicBezTo>
                  <a:cubicBezTo>
                    <a:pt x="50800" y="431823"/>
                    <a:pt x="167512" y="241326"/>
                    <a:pt x="277843" y="14845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Freihandform 16"/>
            <p:cNvSpPr/>
            <p:nvPr/>
          </p:nvSpPr>
          <p:spPr bwMode="auto">
            <a:xfrm>
              <a:off x="7110413" y="4257675"/>
              <a:ext cx="561975" cy="585788"/>
            </a:xfrm>
            <a:custGeom>
              <a:avLst/>
              <a:gdLst>
                <a:gd name="connsiteX0" fmla="*/ 35719 w 721519"/>
                <a:gd name="connsiteY0" fmla="*/ 388143 h 761999"/>
                <a:gd name="connsiteX1" fmla="*/ 407194 w 721519"/>
                <a:gd name="connsiteY1" fmla="*/ 30956 h 761999"/>
                <a:gd name="connsiteX2" fmla="*/ 650082 w 721519"/>
                <a:gd name="connsiteY2" fmla="*/ 202406 h 761999"/>
                <a:gd name="connsiteX3" fmla="*/ 645319 w 721519"/>
                <a:gd name="connsiteY3" fmla="*/ 578643 h 761999"/>
                <a:gd name="connsiteX4" fmla="*/ 192882 w 721519"/>
                <a:gd name="connsiteY4" fmla="*/ 731043 h 761999"/>
                <a:gd name="connsiteX5" fmla="*/ 35719 w 721519"/>
                <a:gd name="connsiteY5" fmla="*/ 388143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1519" h="761999">
                  <a:moveTo>
                    <a:pt x="35719" y="388143"/>
                  </a:moveTo>
                  <a:cubicBezTo>
                    <a:pt x="71438" y="271462"/>
                    <a:pt x="304800" y="61912"/>
                    <a:pt x="407194" y="30956"/>
                  </a:cubicBezTo>
                  <a:cubicBezTo>
                    <a:pt x="509588" y="0"/>
                    <a:pt x="610395" y="111125"/>
                    <a:pt x="650082" y="202406"/>
                  </a:cubicBezTo>
                  <a:cubicBezTo>
                    <a:pt x="689770" y="293687"/>
                    <a:pt x="721519" y="490537"/>
                    <a:pt x="645319" y="578643"/>
                  </a:cubicBezTo>
                  <a:cubicBezTo>
                    <a:pt x="569119" y="666749"/>
                    <a:pt x="296070" y="761999"/>
                    <a:pt x="192882" y="731043"/>
                  </a:cubicBezTo>
                  <a:cubicBezTo>
                    <a:pt x="89694" y="700087"/>
                    <a:pt x="0" y="504824"/>
                    <a:pt x="35719" y="38814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21600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50%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143768" y="4804958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30%</a:t>
              </a:r>
              <a:endParaRPr lang="en-US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6900115" y="3865940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10%</a:t>
              </a:r>
              <a:endParaRPr lang="en-US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6948298" y="5090710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10%</a:t>
              </a:r>
              <a:endParaRPr lang="en-US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</a:t>
            </a:r>
            <a:r>
              <a:rPr lang="en-US" sz="3200" dirty="0" smtClean="0">
                <a:solidFill>
                  <a:schemeClr val="tx1"/>
                </a:solidFill>
              </a:rPr>
              <a:t>Uncertainty Model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three classes provide probabilistic information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All classes allow for mapping from one or more </a:t>
            </a:r>
            <a:br>
              <a:rPr lang="en-US" dirty="0" smtClean="0"/>
            </a:b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shapes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⊆</a:t>
            </a:r>
            <a:r>
              <a:rPr lang="en-US" dirty="0" smtClean="0">
                <a:ea typeface="Arial Unicode MS"/>
                <a:cs typeface="Arial Unicode MS"/>
              </a:rPr>
              <a:t>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ℝ</a:t>
            </a:r>
            <a:r>
              <a:rPr lang="en-US" dirty="0" smtClean="0">
                <a:ea typeface="Arial Unicode MS"/>
                <a:cs typeface="Arial Unicode MS"/>
              </a:rPr>
              <a:t>² </a:t>
            </a:r>
            <a:r>
              <a:rPr lang="en-US" dirty="0" smtClean="0"/>
              <a:t>to cumulative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probabilities</a:t>
            </a:r>
            <a:r>
              <a:rPr lang="en-US" dirty="0" smtClean="0"/>
              <a:t>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endParaRPr lang="en-US" dirty="0" smtClean="0"/>
          </a:p>
          <a:p>
            <a:pPr lvl="1"/>
            <a:r>
              <a:rPr lang="en-US" i="1" dirty="0" err="1" smtClean="0">
                <a:cs typeface="Arial" pitchFamily="34" charset="0"/>
              </a:rPr>
              <a:t>s</a:t>
            </a:r>
            <a:r>
              <a:rPr lang="en-US" i="1" baseline="-25000" dirty="0" err="1" smtClean="0"/>
              <a:t>i,t</a:t>
            </a:r>
            <a:r>
              <a:rPr lang="en-US" dirty="0" smtClean="0"/>
              <a:t>: </a:t>
            </a:r>
            <a:r>
              <a:rPr lang="en-US" b="1" dirty="0" smtClean="0">
                <a:latin typeface="Bradley Hand ITC" pitchFamily="66" charset="0"/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(ℝ²)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→</a:t>
            </a:r>
            <a:r>
              <a:rPr lang="en-US" dirty="0" smtClean="0">
                <a:sym typeface="Wingdings" pitchFamily="2" charset="2"/>
              </a:rPr>
              <a:t> [0,1], thus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i,t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P[</a:t>
            </a:r>
            <a:r>
              <a:rPr lang="en-US" i="1" dirty="0" smtClean="0"/>
              <a:t>A</a:t>
            </a:r>
            <a:r>
              <a:rPr lang="en-US" dirty="0" smtClean="0"/>
              <a:t>] =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P</a:t>
            </a:r>
            <a:r>
              <a:rPr lang="en-US" b="1" dirty="0" smtClean="0">
                <a:solidFill>
                  <a:schemeClr val="tx2"/>
                </a:solidFill>
              </a:rPr>
              <a:t>artial</a:t>
            </a:r>
            <a:r>
              <a:rPr lang="en-US" dirty="0" smtClean="0"/>
              <a:t> spatial distribution function (PSDF)</a:t>
            </a:r>
          </a:p>
          <a:p>
            <a:pPr lvl="1"/>
            <a:r>
              <a:rPr lang="en-US" dirty="0" smtClean="0"/>
              <a:t>PSDF even is complete for pdf-based models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Given </a:t>
            </a:r>
            <a:r>
              <a:rPr lang="en-US" b="1" dirty="0" smtClean="0">
                <a:solidFill>
                  <a:schemeClr val="tx2"/>
                </a:solidFill>
              </a:rPr>
              <a:t>any</a:t>
            </a:r>
            <a:r>
              <a:rPr lang="en-US" dirty="0" smtClean="0"/>
              <a:t> shape 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r>
              <a:rPr lang="en-US" dirty="0" smtClean="0"/>
              <a:t>, the PSDF allows for deriving</a:t>
            </a:r>
            <a:br>
              <a:rPr lang="en-US" dirty="0" smtClean="0"/>
            </a:br>
            <a:r>
              <a:rPr lang="en-US" dirty="0" smtClean="0"/>
              <a:t>estimates: 0 ≤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lower</a:t>
            </a:r>
            <a:r>
              <a:rPr lang="en-US" dirty="0" smtClean="0"/>
              <a:t> ≤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i,t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Q</a:t>
            </a:r>
            <a:r>
              <a:rPr lang="en-US" dirty="0" smtClean="0"/>
              <a:t>) ≤ </a:t>
            </a:r>
            <a:r>
              <a:rPr lang="en-US" i="1" dirty="0" smtClean="0"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baseline="-25000" dirty="0" smtClean="0">
                <a:ea typeface="Arial Unicode MS"/>
                <a:cs typeface="Arial Unicode MS"/>
                <a:sym typeface="Wingdings" pitchFamily="2" charset="2"/>
              </a:rPr>
              <a:t>upper</a:t>
            </a:r>
            <a:r>
              <a:rPr lang="en-US" dirty="0" smtClean="0"/>
              <a:t> ≤ 1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3" name="Gruppieren 4"/>
          <p:cNvGrpSpPr/>
          <p:nvPr/>
        </p:nvGrpSpPr>
        <p:grpSpPr>
          <a:xfrm>
            <a:off x="6643702" y="1260588"/>
            <a:ext cx="2500330" cy="1811222"/>
            <a:chOff x="6215074" y="3571876"/>
            <a:chExt cx="2500330" cy="1811222"/>
          </a:xfrm>
        </p:grpSpPr>
        <p:sp>
          <p:nvSpPr>
            <p:cNvPr id="6" name="Ellipse 5"/>
            <p:cNvSpPr/>
            <p:nvPr/>
          </p:nvSpPr>
          <p:spPr bwMode="auto">
            <a:xfrm>
              <a:off x="6215074" y="3571876"/>
              <a:ext cx="2214578" cy="164307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Ellipse 6"/>
            <p:cNvSpPr/>
            <p:nvPr/>
          </p:nvSpPr>
          <p:spPr bwMode="auto">
            <a:xfrm>
              <a:off x="7143767" y="3892490"/>
              <a:ext cx="1221761" cy="1000132"/>
            </a:xfrm>
            <a:prstGeom prst="ellips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227227" y="4101026"/>
              <a:ext cx="8451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Shape-</a:t>
              </a:r>
              <a:br>
                <a:rPr lang="en-US" dirty="0" smtClean="0"/>
              </a:br>
              <a:r>
                <a:rPr lang="en-US" dirty="0" smtClean="0"/>
                <a:t>based</a:t>
              </a:r>
              <a:endParaRPr lang="en-US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7187075" y="4100169"/>
              <a:ext cx="7425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pdf-</a:t>
              </a:r>
              <a:br>
                <a:rPr lang="en-US" dirty="0" smtClean="0"/>
              </a:br>
              <a:r>
                <a:rPr lang="en-US" dirty="0" smtClean="0"/>
                <a:t>based</a:t>
              </a:r>
              <a:endParaRPr lang="en-US" dirty="0"/>
            </a:p>
          </p:txBody>
        </p:sp>
        <p:cxnSp>
          <p:nvCxnSpPr>
            <p:cNvPr id="10" name="Gerade Verbindung 9"/>
            <p:cNvCxnSpPr>
              <a:endCxn id="11" idx="0"/>
            </p:cNvCxnSpPr>
            <p:nvPr/>
          </p:nvCxnSpPr>
          <p:spPr bwMode="auto">
            <a:xfrm rot="16200000" flipH="1">
              <a:off x="7848240" y="4572359"/>
              <a:ext cx="704448" cy="33225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feld 10"/>
            <p:cNvSpPr txBox="1"/>
            <p:nvPr/>
          </p:nvSpPr>
          <p:spPr>
            <a:xfrm>
              <a:off x="8017777" y="5090710"/>
              <a:ext cx="697627" cy="292388"/>
            </a:xfrm>
            <a:prstGeom prst="rect">
              <a:avLst/>
            </a:prstGeom>
            <a:noFill/>
          </p:spPr>
          <p:txBody>
            <a:bodyPr wrap="none" tIns="0" rtlCol="0">
              <a:spAutoFit/>
            </a:bodyPr>
            <a:lstStyle/>
            <a:p>
              <a:r>
                <a:rPr lang="en-US" dirty="0" smtClean="0"/>
                <a:t>Exact</a:t>
              </a:r>
              <a:endParaRPr lang="en-US" dirty="0"/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8001024" y="4357694"/>
              <a:ext cx="71438" cy="7143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Freihandform 20"/>
          <p:cNvSpPr/>
          <p:nvPr/>
        </p:nvSpPr>
        <p:spPr bwMode="auto">
          <a:xfrm>
            <a:off x="6324750" y="3500438"/>
            <a:ext cx="2316428" cy="1391211"/>
          </a:xfrm>
          <a:custGeom>
            <a:avLst/>
            <a:gdLst>
              <a:gd name="connsiteX0" fmla="*/ 1851965 w 2648103"/>
              <a:gd name="connsiteY0" fmla="*/ 1398422 h 1498396"/>
              <a:gd name="connsiteX1" fmla="*/ 2532279 w 2648103"/>
              <a:gd name="connsiteY1" fmla="*/ 410870 h 1498396"/>
              <a:gd name="connsiteX2" fmla="*/ 1157021 w 2648103"/>
              <a:gd name="connsiteY2" fmla="*/ 23165 h 1498396"/>
              <a:gd name="connsiteX3" fmla="*/ 279197 w 2648103"/>
              <a:gd name="connsiteY3" fmla="*/ 271882 h 1498396"/>
              <a:gd name="connsiteX4" fmla="*/ 257251 w 2648103"/>
              <a:gd name="connsiteY4" fmla="*/ 1010717 h 1498396"/>
              <a:gd name="connsiteX5" fmla="*/ 1851965 w 2648103"/>
              <a:gd name="connsiteY5" fmla="*/ 1398422 h 1498396"/>
              <a:gd name="connsiteX0" fmla="*/ 1856842 w 2652980"/>
              <a:gd name="connsiteY0" fmla="*/ 1326960 h 1426934"/>
              <a:gd name="connsiteX1" fmla="*/ 2537156 w 2652980"/>
              <a:gd name="connsiteY1" fmla="*/ 410870 h 1426934"/>
              <a:gd name="connsiteX2" fmla="*/ 1161898 w 2652980"/>
              <a:gd name="connsiteY2" fmla="*/ 23165 h 1426934"/>
              <a:gd name="connsiteX3" fmla="*/ 284074 w 2652980"/>
              <a:gd name="connsiteY3" fmla="*/ 271882 h 1426934"/>
              <a:gd name="connsiteX4" fmla="*/ 262128 w 2652980"/>
              <a:gd name="connsiteY4" fmla="*/ 1010717 h 1426934"/>
              <a:gd name="connsiteX5" fmla="*/ 1856842 w 2652980"/>
              <a:gd name="connsiteY5" fmla="*/ 1326960 h 1426934"/>
              <a:gd name="connsiteX0" fmla="*/ 1675110 w 2471248"/>
              <a:gd name="connsiteY0" fmla="*/ 1326960 h 1391211"/>
              <a:gd name="connsiteX1" fmla="*/ 2355424 w 2471248"/>
              <a:gd name="connsiteY1" fmla="*/ 410870 h 1391211"/>
              <a:gd name="connsiteX2" fmla="*/ 980166 w 2471248"/>
              <a:gd name="connsiteY2" fmla="*/ 23165 h 1391211"/>
              <a:gd name="connsiteX3" fmla="*/ 102342 w 2471248"/>
              <a:gd name="connsiteY3" fmla="*/ 271882 h 1391211"/>
              <a:gd name="connsiteX4" fmla="*/ 366116 w 2471248"/>
              <a:gd name="connsiteY4" fmla="*/ 796379 h 1391211"/>
              <a:gd name="connsiteX5" fmla="*/ 1675110 w 2471248"/>
              <a:gd name="connsiteY5" fmla="*/ 1326960 h 1391211"/>
              <a:gd name="connsiteX0" fmla="*/ 1675110 w 2328340"/>
              <a:gd name="connsiteY0" fmla="*/ 1315049 h 1391211"/>
              <a:gd name="connsiteX1" fmla="*/ 2212516 w 2328340"/>
              <a:gd name="connsiteY1" fmla="*/ 327497 h 1391211"/>
              <a:gd name="connsiteX2" fmla="*/ 980166 w 2328340"/>
              <a:gd name="connsiteY2" fmla="*/ 11254 h 1391211"/>
              <a:gd name="connsiteX3" fmla="*/ 102342 w 2328340"/>
              <a:gd name="connsiteY3" fmla="*/ 259971 h 1391211"/>
              <a:gd name="connsiteX4" fmla="*/ 366116 w 2328340"/>
              <a:gd name="connsiteY4" fmla="*/ 784468 h 1391211"/>
              <a:gd name="connsiteX5" fmla="*/ 1675110 w 2328340"/>
              <a:gd name="connsiteY5" fmla="*/ 1315049 h 1391211"/>
              <a:gd name="connsiteX0" fmla="*/ 1603640 w 2316428"/>
              <a:gd name="connsiteY0" fmla="*/ 1315049 h 1391211"/>
              <a:gd name="connsiteX1" fmla="*/ 2212516 w 2316428"/>
              <a:gd name="connsiteY1" fmla="*/ 327497 h 1391211"/>
              <a:gd name="connsiteX2" fmla="*/ 980166 w 2316428"/>
              <a:gd name="connsiteY2" fmla="*/ 11254 h 1391211"/>
              <a:gd name="connsiteX3" fmla="*/ 102342 w 2316428"/>
              <a:gd name="connsiteY3" fmla="*/ 259971 h 1391211"/>
              <a:gd name="connsiteX4" fmla="*/ 366116 w 2316428"/>
              <a:gd name="connsiteY4" fmla="*/ 784468 h 1391211"/>
              <a:gd name="connsiteX5" fmla="*/ 1603640 w 2316428"/>
              <a:gd name="connsiteY5" fmla="*/ 1315049 h 139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6428" h="1391211">
                <a:moveTo>
                  <a:pt x="1603640" y="1315049"/>
                </a:moveTo>
                <a:cubicBezTo>
                  <a:pt x="1911373" y="1238887"/>
                  <a:pt x="2316428" y="544796"/>
                  <a:pt x="2212516" y="327497"/>
                </a:cubicBezTo>
                <a:cubicBezTo>
                  <a:pt x="2108604" y="110198"/>
                  <a:pt x="1331862" y="22508"/>
                  <a:pt x="980166" y="11254"/>
                </a:cubicBezTo>
                <a:cubicBezTo>
                  <a:pt x="628470" y="0"/>
                  <a:pt x="204684" y="131102"/>
                  <a:pt x="102342" y="259971"/>
                </a:cubicBezTo>
                <a:cubicBezTo>
                  <a:pt x="0" y="388840"/>
                  <a:pt x="115900" y="608622"/>
                  <a:pt x="366116" y="784468"/>
                </a:cubicBezTo>
                <a:cubicBezTo>
                  <a:pt x="616332" y="960314"/>
                  <a:pt x="1295907" y="1391211"/>
                  <a:pt x="1603640" y="1315049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252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842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  <a:r>
              <a:rPr kumimoji="0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30"/>
          <p:cNvGrpSpPr/>
          <p:nvPr/>
        </p:nvGrpSpPr>
        <p:grpSpPr>
          <a:xfrm>
            <a:off x="7000892" y="3787045"/>
            <a:ext cx="1722660" cy="1565319"/>
            <a:chOff x="6539666" y="3863945"/>
            <a:chExt cx="1722660" cy="1565319"/>
          </a:xfrm>
        </p:grpSpPr>
        <p:sp>
          <p:nvSpPr>
            <p:cNvPr id="32" name="Freihandform 31"/>
            <p:cNvSpPr/>
            <p:nvPr/>
          </p:nvSpPr>
          <p:spPr bwMode="auto">
            <a:xfrm>
              <a:off x="6539666" y="3863945"/>
              <a:ext cx="1722660" cy="1555780"/>
            </a:xfrm>
            <a:custGeom>
              <a:avLst/>
              <a:gdLst>
                <a:gd name="connsiteX0" fmla="*/ 354013 w 2020094"/>
                <a:gd name="connsiteY0" fmla="*/ 534988 h 1758950"/>
                <a:gd name="connsiteX1" fmla="*/ 806450 w 2020094"/>
                <a:gd name="connsiteY1" fmla="*/ 106363 h 1758950"/>
                <a:gd name="connsiteX2" fmla="*/ 1397000 w 2020094"/>
                <a:gd name="connsiteY2" fmla="*/ 44450 h 1758950"/>
                <a:gd name="connsiteX3" fmla="*/ 1773238 w 2020094"/>
                <a:gd name="connsiteY3" fmla="*/ 373063 h 1758950"/>
                <a:gd name="connsiteX4" fmla="*/ 2006600 w 2020094"/>
                <a:gd name="connsiteY4" fmla="*/ 868363 h 1758950"/>
                <a:gd name="connsiteX5" fmla="*/ 1692275 w 2020094"/>
                <a:gd name="connsiteY5" fmla="*/ 1306513 h 1758950"/>
                <a:gd name="connsiteX6" fmla="*/ 1311275 w 2020094"/>
                <a:gd name="connsiteY6" fmla="*/ 1606550 h 1758950"/>
                <a:gd name="connsiteX7" fmla="*/ 735013 w 2020094"/>
                <a:gd name="connsiteY7" fmla="*/ 1739900 h 1758950"/>
                <a:gd name="connsiteX8" fmla="*/ 258763 w 2020094"/>
                <a:gd name="connsiteY8" fmla="*/ 1492250 h 1758950"/>
                <a:gd name="connsiteX9" fmla="*/ 15875 w 2020094"/>
                <a:gd name="connsiteY9" fmla="*/ 1139825 h 1758950"/>
                <a:gd name="connsiteX10" fmla="*/ 354013 w 2020094"/>
                <a:gd name="connsiteY10" fmla="*/ 534988 h 1758950"/>
                <a:gd name="connsiteX0" fmla="*/ 181128 w 1847209"/>
                <a:gd name="connsiteY0" fmla="*/ 534988 h 1758950"/>
                <a:gd name="connsiteX1" fmla="*/ 633565 w 1847209"/>
                <a:gd name="connsiteY1" fmla="*/ 106363 h 1758950"/>
                <a:gd name="connsiteX2" fmla="*/ 1224115 w 1847209"/>
                <a:gd name="connsiteY2" fmla="*/ 44450 h 1758950"/>
                <a:gd name="connsiteX3" fmla="*/ 1600353 w 1847209"/>
                <a:gd name="connsiteY3" fmla="*/ 373063 h 1758950"/>
                <a:gd name="connsiteX4" fmla="*/ 1833715 w 1847209"/>
                <a:gd name="connsiteY4" fmla="*/ 868363 h 1758950"/>
                <a:gd name="connsiteX5" fmla="*/ 1519390 w 1847209"/>
                <a:gd name="connsiteY5" fmla="*/ 1306513 h 1758950"/>
                <a:gd name="connsiteX6" fmla="*/ 1138390 w 1847209"/>
                <a:gd name="connsiteY6" fmla="*/ 1606550 h 1758950"/>
                <a:gd name="connsiteX7" fmla="*/ 562128 w 1847209"/>
                <a:gd name="connsiteY7" fmla="*/ 1739900 h 1758950"/>
                <a:gd name="connsiteX8" fmla="*/ 85878 w 1847209"/>
                <a:gd name="connsiteY8" fmla="*/ 1492250 h 1758950"/>
                <a:gd name="connsiteX9" fmla="*/ 46860 w 1847209"/>
                <a:gd name="connsiteY9" fmla="*/ 1139825 h 1758950"/>
                <a:gd name="connsiteX10" fmla="*/ 181128 w 1847209"/>
                <a:gd name="connsiteY10" fmla="*/ 534988 h 1758950"/>
                <a:gd name="connsiteX0" fmla="*/ 181128 w 1847209"/>
                <a:gd name="connsiteY0" fmla="*/ 486573 h 1710535"/>
                <a:gd name="connsiteX1" fmla="*/ 633565 w 1847209"/>
                <a:gd name="connsiteY1" fmla="*/ 57948 h 1710535"/>
                <a:gd name="connsiteX2" fmla="*/ 1224115 w 1847209"/>
                <a:gd name="connsiteY2" fmla="*/ 138887 h 1710535"/>
                <a:gd name="connsiteX3" fmla="*/ 1600353 w 1847209"/>
                <a:gd name="connsiteY3" fmla="*/ 324648 h 1710535"/>
                <a:gd name="connsiteX4" fmla="*/ 1833715 w 1847209"/>
                <a:gd name="connsiteY4" fmla="*/ 819948 h 1710535"/>
                <a:gd name="connsiteX5" fmla="*/ 1519390 w 1847209"/>
                <a:gd name="connsiteY5" fmla="*/ 1258098 h 1710535"/>
                <a:gd name="connsiteX6" fmla="*/ 1138390 w 1847209"/>
                <a:gd name="connsiteY6" fmla="*/ 1558135 h 1710535"/>
                <a:gd name="connsiteX7" fmla="*/ 562128 w 1847209"/>
                <a:gd name="connsiteY7" fmla="*/ 1691485 h 1710535"/>
                <a:gd name="connsiteX8" fmla="*/ 85878 w 1847209"/>
                <a:gd name="connsiteY8" fmla="*/ 1443835 h 1710535"/>
                <a:gd name="connsiteX9" fmla="*/ 46860 w 1847209"/>
                <a:gd name="connsiteY9" fmla="*/ 1091410 h 1710535"/>
                <a:gd name="connsiteX10" fmla="*/ 181128 w 1847209"/>
                <a:gd name="connsiteY10" fmla="*/ 486573 h 1710535"/>
                <a:gd name="connsiteX0" fmla="*/ 181128 w 1847209"/>
                <a:gd name="connsiteY0" fmla="*/ 368327 h 1592289"/>
                <a:gd name="connsiteX1" fmla="*/ 497601 w 1847209"/>
                <a:gd name="connsiteY1" fmla="*/ 82554 h 1592289"/>
                <a:gd name="connsiteX2" fmla="*/ 1224115 w 1847209"/>
                <a:gd name="connsiteY2" fmla="*/ 20641 h 1592289"/>
                <a:gd name="connsiteX3" fmla="*/ 1600353 w 1847209"/>
                <a:gd name="connsiteY3" fmla="*/ 206402 h 1592289"/>
                <a:gd name="connsiteX4" fmla="*/ 1833715 w 1847209"/>
                <a:gd name="connsiteY4" fmla="*/ 701702 h 1592289"/>
                <a:gd name="connsiteX5" fmla="*/ 1519390 w 1847209"/>
                <a:gd name="connsiteY5" fmla="*/ 1139852 h 1592289"/>
                <a:gd name="connsiteX6" fmla="*/ 1138390 w 1847209"/>
                <a:gd name="connsiteY6" fmla="*/ 1439889 h 1592289"/>
                <a:gd name="connsiteX7" fmla="*/ 562128 w 1847209"/>
                <a:gd name="connsiteY7" fmla="*/ 1573239 h 1592289"/>
                <a:gd name="connsiteX8" fmla="*/ 85878 w 1847209"/>
                <a:gd name="connsiteY8" fmla="*/ 1325589 h 1592289"/>
                <a:gd name="connsiteX9" fmla="*/ 46860 w 1847209"/>
                <a:gd name="connsiteY9" fmla="*/ 973164 h 1592289"/>
                <a:gd name="connsiteX10" fmla="*/ 181128 w 1847209"/>
                <a:gd name="connsiteY10" fmla="*/ 368327 h 1592289"/>
                <a:gd name="connsiteX0" fmla="*/ 181128 w 1842882"/>
                <a:gd name="connsiteY0" fmla="*/ 380230 h 1604192"/>
                <a:gd name="connsiteX1" fmla="*/ 497601 w 1842882"/>
                <a:gd name="connsiteY1" fmla="*/ 94457 h 1604192"/>
                <a:gd name="connsiteX2" fmla="*/ 1224115 w 1842882"/>
                <a:gd name="connsiteY2" fmla="*/ 32544 h 1604192"/>
                <a:gd name="connsiteX3" fmla="*/ 1464389 w 1842882"/>
                <a:gd name="connsiteY3" fmla="*/ 289719 h 1604192"/>
                <a:gd name="connsiteX4" fmla="*/ 1833715 w 1842882"/>
                <a:gd name="connsiteY4" fmla="*/ 713605 h 1604192"/>
                <a:gd name="connsiteX5" fmla="*/ 1519390 w 1842882"/>
                <a:gd name="connsiteY5" fmla="*/ 1151755 h 1604192"/>
                <a:gd name="connsiteX6" fmla="*/ 1138390 w 1842882"/>
                <a:gd name="connsiteY6" fmla="*/ 1451792 h 1604192"/>
                <a:gd name="connsiteX7" fmla="*/ 562128 w 1842882"/>
                <a:gd name="connsiteY7" fmla="*/ 1585142 h 1604192"/>
                <a:gd name="connsiteX8" fmla="*/ 85878 w 1842882"/>
                <a:gd name="connsiteY8" fmla="*/ 1337492 h 1604192"/>
                <a:gd name="connsiteX9" fmla="*/ 46860 w 1842882"/>
                <a:gd name="connsiteY9" fmla="*/ 985067 h 1604192"/>
                <a:gd name="connsiteX10" fmla="*/ 181128 w 1842882"/>
                <a:gd name="connsiteY10" fmla="*/ 380230 h 1604192"/>
                <a:gd name="connsiteX0" fmla="*/ 181128 w 1842882"/>
                <a:gd name="connsiteY0" fmla="*/ 331818 h 1555780"/>
                <a:gd name="connsiteX1" fmla="*/ 497601 w 1842882"/>
                <a:gd name="connsiteY1" fmla="*/ 46045 h 1555780"/>
                <a:gd name="connsiteX2" fmla="*/ 1020185 w 1842882"/>
                <a:gd name="connsiteY2" fmla="*/ 55546 h 1555780"/>
                <a:gd name="connsiteX3" fmla="*/ 1464389 w 1842882"/>
                <a:gd name="connsiteY3" fmla="*/ 241307 h 1555780"/>
                <a:gd name="connsiteX4" fmla="*/ 1833715 w 1842882"/>
                <a:gd name="connsiteY4" fmla="*/ 665193 h 1555780"/>
                <a:gd name="connsiteX5" fmla="*/ 1519390 w 1842882"/>
                <a:gd name="connsiteY5" fmla="*/ 1103343 h 1555780"/>
                <a:gd name="connsiteX6" fmla="*/ 1138390 w 1842882"/>
                <a:gd name="connsiteY6" fmla="*/ 1403380 h 1555780"/>
                <a:gd name="connsiteX7" fmla="*/ 562128 w 1842882"/>
                <a:gd name="connsiteY7" fmla="*/ 1536730 h 1555780"/>
                <a:gd name="connsiteX8" fmla="*/ 85878 w 1842882"/>
                <a:gd name="connsiteY8" fmla="*/ 1289080 h 1555780"/>
                <a:gd name="connsiteX9" fmla="*/ 46860 w 1842882"/>
                <a:gd name="connsiteY9" fmla="*/ 936655 h 1555780"/>
                <a:gd name="connsiteX10" fmla="*/ 181128 w 1842882"/>
                <a:gd name="connsiteY10" fmla="*/ 331818 h 1555780"/>
                <a:gd name="connsiteX0" fmla="*/ 181128 w 1638952"/>
                <a:gd name="connsiteY0" fmla="*/ 331818 h 1555780"/>
                <a:gd name="connsiteX1" fmla="*/ 497601 w 1638952"/>
                <a:gd name="connsiteY1" fmla="*/ 46045 h 1555780"/>
                <a:gd name="connsiteX2" fmla="*/ 1020185 w 1638952"/>
                <a:gd name="connsiteY2" fmla="*/ 55546 h 1555780"/>
                <a:gd name="connsiteX3" fmla="*/ 1464389 w 1638952"/>
                <a:gd name="connsiteY3" fmla="*/ 241307 h 1555780"/>
                <a:gd name="connsiteX4" fmla="*/ 1629785 w 1638952"/>
                <a:gd name="connsiteY4" fmla="*/ 665193 h 1555780"/>
                <a:gd name="connsiteX5" fmla="*/ 1519390 w 1638952"/>
                <a:gd name="connsiteY5" fmla="*/ 1103343 h 1555780"/>
                <a:gd name="connsiteX6" fmla="*/ 1138390 w 1638952"/>
                <a:gd name="connsiteY6" fmla="*/ 1403380 h 1555780"/>
                <a:gd name="connsiteX7" fmla="*/ 562128 w 1638952"/>
                <a:gd name="connsiteY7" fmla="*/ 1536730 h 1555780"/>
                <a:gd name="connsiteX8" fmla="*/ 85878 w 1638952"/>
                <a:gd name="connsiteY8" fmla="*/ 1289080 h 1555780"/>
                <a:gd name="connsiteX9" fmla="*/ 46860 w 1638952"/>
                <a:gd name="connsiteY9" fmla="*/ 936655 h 1555780"/>
                <a:gd name="connsiteX10" fmla="*/ 181128 w 1638952"/>
                <a:gd name="connsiteY10" fmla="*/ 331818 h 155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38952" h="1555780">
                  <a:moveTo>
                    <a:pt x="181128" y="331818"/>
                  </a:moveTo>
                  <a:cubicBezTo>
                    <a:pt x="256251" y="183383"/>
                    <a:pt x="357758" y="92090"/>
                    <a:pt x="497601" y="46045"/>
                  </a:cubicBezTo>
                  <a:cubicBezTo>
                    <a:pt x="637444" y="0"/>
                    <a:pt x="859054" y="23002"/>
                    <a:pt x="1020185" y="55546"/>
                  </a:cubicBezTo>
                  <a:cubicBezTo>
                    <a:pt x="1181316" y="88090"/>
                    <a:pt x="1362789" y="139699"/>
                    <a:pt x="1464389" y="241307"/>
                  </a:cubicBezTo>
                  <a:cubicBezTo>
                    <a:pt x="1565989" y="342915"/>
                    <a:pt x="1620618" y="521520"/>
                    <a:pt x="1629785" y="665193"/>
                  </a:cubicBezTo>
                  <a:cubicBezTo>
                    <a:pt x="1638952" y="808866"/>
                    <a:pt x="1601289" y="980312"/>
                    <a:pt x="1519390" y="1103343"/>
                  </a:cubicBezTo>
                  <a:cubicBezTo>
                    <a:pt x="1437491" y="1226374"/>
                    <a:pt x="1297934" y="1331149"/>
                    <a:pt x="1138390" y="1403380"/>
                  </a:cubicBezTo>
                  <a:cubicBezTo>
                    <a:pt x="978846" y="1475611"/>
                    <a:pt x="737547" y="1555780"/>
                    <a:pt x="562128" y="1536730"/>
                  </a:cubicBezTo>
                  <a:cubicBezTo>
                    <a:pt x="386709" y="1517680"/>
                    <a:pt x="171756" y="1389092"/>
                    <a:pt x="85878" y="1289080"/>
                  </a:cubicBezTo>
                  <a:cubicBezTo>
                    <a:pt x="0" y="1189068"/>
                    <a:pt x="30985" y="1095405"/>
                    <a:pt x="46860" y="936655"/>
                  </a:cubicBezTo>
                  <a:cubicBezTo>
                    <a:pt x="62735" y="777905"/>
                    <a:pt x="106005" y="480253"/>
                    <a:pt x="181128" y="331818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4" name="Gerade Verbindung 33"/>
            <p:cNvCxnSpPr>
              <a:stCxn id="32" idx="9"/>
              <a:endCxn id="32" idx="4"/>
            </p:cNvCxnSpPr>
            <p:nvPr/>
          </p:nvCxnSpPr>
          <p:spPr bwMode="auto">
            <a:xfrm flipV="1">
              <a:off x="6588919" y="4529138"/>
              <a:ext cx="1663772" cy="27146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Freihandform 34"/>
            <p:cNvSpPr/>
            <p:nvPr/>
          </p:nvSpPr>
          <p:spPr bwMode="auto">
            <a:xfrm>
              <a:off x="6827807" y="4104459"/>
              <a:ext cx="1196174" cy="1031104"/>
            </a:xfrm>
            <a:custGeom>
              <a:avLst/>
              <a:gdLst>
                <a:gd name="connsiteX0" fmla="*/ 420687 w 1434306"/>
                <a:gd name="connsiteY0" fmla="*/ 362744 h 1245394"/>
                <a:gd name="connsiteX1" fmla="*/ 901700 w 1434306"/>
                <a:gd name="connsiteY1" fmla="*/ 794 h 1245394"/>
                <a:gd name="connsiteX2" fmla="*/ 1273175 w 1434306"/>
                <a:gd name="connsiteY2" fmla="*/ 367506 h 1245394"/>
                <a:gd name="connsiteX3" fmla="*/ 1406525 w 1434306"/>
                <a:gd name="connsiteY3" fmla="*/ 662781 h 1245394"/>
                <a:gd name="connsiteX4" fmla="*/ 1106487 w 1434306"/>
                <a:gd name="connsiteY4" fmla="*/ 1124744 h 1245394"/>
                <a:gd name="connsiteX5" fmla="*/ 592137 w 1434306"/>
                <a:gd name="connsiteY5" fmla="*/ 1243806 h 1245394"/>
                <a:gd name="connsiteX6" fmla="*/ 268287 w 1434306"/>
                <a:gd name="connsiteY6" fmla="*/ 1115219 h 1245394"/>
                <a:gd name="connsiteX7" fmla="*/ 25400 w 1434306"/>
                <a:gd name="connsiteY7" fmla="*/ 772319 h 1245394"/>
                <a:gd name="connsiteX8" fmla="*/ 420687 w 1434306"/>
                <a:gd name="connsiteY8" fmla="*/ 362744 h 1245394"/>
                <a:gd name="connsiteX0" fmla="*/ 420687 w 1362836"/>
                <a:gd name="connsiteY0" fmla="*/ 362744 h 1245394"/>
                <a:gd name="connsiteX1" fmla="*/ 901700 w 1362836"/>
                <a:gd name="connsiteY1" fmla="*/ 794 h 1245394"/>
                <a:gd name="connsiteX2" fmla="*/ 1273175 w 1362836"/>
                <a:gd name="connsiteY2" fmla="*/ 367506 h 1245394"/>
                <a:gd name="connsiteX3" fmla="*/ 1335055 w 1362836"/>
                <a:gd name="connsiteY3" fmla="*/ 662781 h 1245394"/>
                <a:gd name="connsiteX4" fmla="*/ 1106487 w 1362836"/>
                <a:gd name="connsiteY4" fmla="*/ 1124744 h 1245394"/>
                <a:gd name="connsiteX5" fmla="*/ 592137 w 1362836"/>
                <a:gd name="connsiteY5" fmla="*/ 1243806 h 1245394"/>
                <a:gd name="connsiteX6" fmla="*/ 268287 w 1362836"/>
                <a:gd name="connsiteY6" fmla="*/ 1115219 h 1245394"/>
                <a:gd name="connsiteX7" fmla="*/ 25400 w 1362836"/>
                <a:gd name="connsiteY7" fmla="*/ 772319 h 1245394"/>
                <a:gd name="connsiteX8" fmla="*/ 420687 w 1362836"/>
                <a:gd name="connsiteY8" fmla="*/ 362744 h 1245394"/>
                <a:gd name="connsiteX0" fmla="*/ 420687 w 1339018"/>
                <a:gd name="connsiteY0" fmla="*/ 362744 h 1245394"/>
                <a:gd name="connsiteX1" fmla="*/ 901700 w 1339018"/>
                <a:gd name="connsiteY1" fmla="*/ 794 h 1245394"/>
                <a:gd name="connsiteX2" fmla="*/ 1130267 w 1339018"/>
                <a:gd name="connsiteY2" fmla="*/ 367506 h 1245394"/>
                <a:gd name="connsiteX3" fmla="*/ 1335055 w 1339018"/>
                <a:gd name="connsiteY3" fmla="*/ 662781 h 1245394"/>
                <a:gd name="connsiteX4" fmla="*/ 1106487 w 1339018"/>
                <a:gd name="connsiteY4" fmla="*/ 1124744 h 1245394"/>
                <a:gd name="connsiteX5" fmla="*/ 592137 w 1339018"/>
                <a:gd name="connsiteY5" fmla="*/ 1243806 h 1245394"/>
                <a:gd name="connsiteX6" fmla="*/ 268287 w 1339018"/>
                <a:gd name="connsiteY6" fmla="*/ 1115219 h 1245394"/>
                <a:gd name="connsiteX7" fmla="*/ 25400 w 1339018"/>
                <a:gd name="connsiteY7" fmla="*/ 772319 h 1245394"/>
                <a:gd name="connsiteX8" fmla="*/ 420687 w 1339018"/>
                <a:gd name="connsiteY8" fmla="*/ 362744 h 1245394"/>
                <a:gd name="connsiteX0" fmla="*/ 420687 w 1339018"/>
                <a:gd name="connsiteY0" fmla="*/ 148454 h 1031104"/>
                <a:gd name="connsiteX1" fmla="*/ 830230 w 1339018"/>
                <a:gd name="connsiteY1" fmla="*/ 794 h 1031104"/>
                <a:gd name="connsiteX2" fmla="*/ 1130267 w 1339018"/>
                <a:gd name="connsiteY2" fmla="*/ 153216 h 1031104"/>
                <a:gd name="connsiteX3" fmla="*/ 1335055 w 1339018"/>
                <a:gd name="connsiteY3" fmla="*/ 448491 h 1031104"/>
                <a:gd name="connsiteX4" fmla="*/ 1106487 w 1339018"/>
                <a:gd name="connsiteY4" fmla="*/ 910454 h 1031104"/>
                <a:gd name="connsiteX5" fmla="*/ 592137 w 1339018"/>
                <a:gd name="connsiteY5" fmla="*/ 1029516 h 1031104"/>
                <a:gd name="connsiteX6" fmla="*/ 268287 w 1339018"/>
                <a:gd name="connsiteY6" fmla="*/ 900929 h 1031104"/>
                <a:gd name="connsiteX7" fmla="*/ 25400 w 1339018"/>
                <a:gd name="connsiteY7" fmla="*/ 558029 h 1031104"/>
                <a:gd name="connsiteX8" fmla="*/ 420687 w 1339018"/>
                <a:gd name="connsiteY8" fmla="*/ 148454 h 1031104"/>
                <a:gd name="connsiteX0" fmla="*/ 277843 w 1196174"/>
                <a:gd name="connsiteY0" fmla="*/ 148454 h 1031104"/>
                <a:gd name="connsiteX1" fmla="*/ 687386 w 1196174"/>
                <a:gd name="connsiteY1" fmla="*/ 794 h 1031104"/>
                <a:gd name="connsiteX2" fmla="*/ 987423 w 1196174"/>
                <a:gd name="connsiteY2" fmla="*/ 153216 h 1031104"/>
                <a:gd name="connsiteX3" fmla="*/ 1192211 w 1196174"/>
                <a:gd name="connsiteY3" fmla="*/ 448491 h 1031104"/>
                <a:gd name="connsiteX4" fmla="*/ 963643 w 1196174"/>
                <a:gd name="connsiteY4" fmla="*/ 910454 h 1031104"/>
                <a:gd name="connsiteX5" fmla="*/ 449293 w 1196174"/>
                <a:gd name="connsiteY5" fmla="*/ 1029516 h 1031104"/>
                <a:gd name="connsiteX6" fmla="*/ 125443 w 1196174"/>
                <a:gd name="connsiteY6" fmla="*/ 900929 h 1031104"/>
                <a:gd name="connsiteX7" fmla="*/ 25400 w 1196174"/>
                <a:gd name="connsiteY7" fmla="*/ 558029 h 1031104"/>
                <a:gd name="connsiteX8" fmla="*/ 277843 w 1196174"/>
                <a:gd name="connsiteY8" fmla="*/ 148454 h 1031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6174" h="1031104">
                  <a:moveTo>
                    <a:pt x="277843" y="148454"/>
                  </a:moveTo>
                  <a:cubicBezTo>
                    <a:pt x="388174" y="55582"/>
                    <a:pt x="569123" y="0"/>
                    <a:pt x="687386" y="794"/>
                  </a:cubicBezTo>
                  <a:cubicBezTo>
                    <a:pt x="805649" y="1588"/>
                    <a:pt x="903286" y="78600"/>
                    <a:pt x="987423" y="153216"/>
                  </a:cubicBezTo>
                  <a:cubicBezTo>
                    <a:pt x="1071560" y="227832"/>
                    <a:pt x="1196174" y="322285"/>
                    <a:pt x="1192211" y="448491"/>
                  </a:cubicBezTo>
                  <a:cubicBezTo>
                    <a:pt x="1188248" y="574697"/>
                    <a:pt x="1087463" y="813617"/>
                    <a:pt x="963643" y="910454"/>
                  </a:cubicBezTo>
                  <a:cubicBezTo>
                    <a:pt x="839823" y="1007291"/>
                    <a:pt x="588993" y="1031104"/>
                    <a:pt x="449293" y="1029516"/>
                  </a:cubicBezTo>
                  <a:cubicBezTo>
                    <a:pt x="309593" y="1027929"/>
                    <a:pt x="196092" y="979510"/>
                    <a:pt x="125443" y="900929"/>
                  </a:cubicBezTo>
                  <a:cubicBezTo>
                    <a:pt x="54794" y="822348"/>
                    <a:pt x="0" y="684235"/>
                    <a:pt x="25400" y="558029"/>
                  </a:cubicBezTo>
                  <a:cubicBezTo>
                    <a:pt x="50800" y="431823"/>
                    <a:pt x="167512" y="241326"/>
                    <a:pt x="277843" y="14845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Freihandform 35"/>
            <p:cNvSpPr/>
            <p:nvPr/>
          </p:nvSpPr>
          <p:spPr bwMode="auto">
            <a:xfrm>
              <a:off x="7110413" y="4257675"/>
              <a:ext cx="561975" cy="585788"/>
            </a:xfrm>
            <a:custGeom>
              <a:avLst/>
              <a:gdLst>
                <a:gd name="connsiteX0" fmla="*/ 35719 w 721519"/>
                <a:gd name="connsiteY0" fmla="*/ 388143 h 761999"/>
                <a:gd name="connsiteX1" fmla="*/ 407194 w 721519"/>
                <a:gd name="connsiteY1" fmla="*/ 30956 h 761999"/>
                <a:gd name="connsiteX2" fmla="*/ 650082 w 721519"/>
                <a:gd name="connsiteY2" fmla="*/ 202406 h 761999"/>
                <a:gd name="connsiteX3" fmla="*/ 645319 w 721519"/>
                <a:gd name="connsiteY3" fmla="*/ 578643 h 761999"/>
                <a:gd name="connsiteX4" fmla="*/ 192882 w 721519"/>
                <a:gd name="connsiteY4" fmla="*/ 731043 h 761999"/>
                <a:gd name="connsiteX5" fmla="*/ 35719 w 721519"/>
                <a:gd name="connsiteY5" fmla="*/ 388143 h 76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21519" h="761999">
                  <a:moveTo>
                    <a:pt x="35719" y="388143"/>
                  </a:moveTo>
                  <a:cubicBezTo>
                    <a:pt x="71438" y="271462"/>
                    <a:pt x="304800" y="61912"/>
                    <a:pt x="407194" y="30956"/>
                  </a:cubicBezTo>
                  <a:cubicBezTo>
                    <a:pt x="509588" y="0"/>
                    <a:pt x="610395" y="111125"/>
                    <a:pt x="650082" y="202406"/>
                  </a:cubicBezTo>
                  <a:cubicBezTo>
                    <a:pt x="689770" y="293687"/>
                    <a:pt x="721519" y="490537"/>
                    <a:pt x="645319" y="578643"/>
                  </a:cubicBezTo>
                  <a:cubicBezTo>
                    <a:pt x="569119" y="666749"/>
                    <a:pt x="296070" y="761999"/>
                    <a:pt x="192882" y="731043"/>
                  </a:cubicBezTo>
                  <a:cubicBezTo>
                    <a:pt x="89694" y="700087"/>
                    <a:pt x="0" y="504824"/>
                    <a:pt x="35719" y="388143"/>
                  </a:cubicBez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21600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50%</a:t>
              </a: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143768" y="4804958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30%</a:t>
              </a:r>
              <a:endParaRPr lang="en-US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6900115" y="3865940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10%</a:t>
              </a:r>
              <a:endParaRPr lang="en-US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6948298" y="5090710"/>
              <a:ext cx="595035" cy="338554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10%</a:t>
              </a:r>
              <a:endParaRPr lang="en-US" dirty="0"/>
            </a:p>
          </p:txBody>
        </p:sp>
      </p:grp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Approach: Extend query types to account for </a:t>
            </a:r>
            <a:r>
              <a:rPr lang="en-US" b="1" dirty="0" smtClean="0">
                <a:solidFill>
                  <a:schemeClr val="tx2"/>
                </a:solidFill>
                <a:sym typeface="Wingdings" pitchFamily="2" charset="2"/>
              </a:rPr>
              <a:t>PSDF-based</a:t>
            </a:r>
            <a:r>
              <a:rPr lang="en-US" dirty="0" smtClean="0"/>
              <a:t> uncertainties</a:t>
            </a:r>
          </a:p>
          <a:p>
            <a:pPr lvl="1"/>
            <a:r>
              <a:rPr lang="en-US" dirty="0" smtClean="0"/>
              <a:t>Prevalent types: position, inside, range, distance, and next-neighbor query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PSDF map from shapes to probabilities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dirty="0" smtClean="0"/>
              <a:t> What about the </a:t>
            </a:r>
            <a:r>
              <a:rPr lang="en-US" b="1" dirty="0" smtClean="0">
                <a:solidFill>
                  <a:schemeClr val="tx2"/>
                </a:solidFill>
                <a:ea typeface="+mn-ea"/>
                <a:cs typeface="+mn-cs"/>
                <a:sym typeface="Wingdings" pitchFamily="2" charset="2"/>
              </a:rPr>
              <a:t>inverse</a:t>
            </a:r>
            <a:r>
              <a:rPr lang="en-US" dirty="0" smtClean="0"/>
              <a:t>?</a:t>
            </a:r>
          </a:p>
          <a:p>
            <a:pPr lvl="3"/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Defined point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ea typeface="Arial Unicode MS"/>
                <a:cs typeface="Arial Unicode MS"/>
              </a:rPr>
              <a:t>c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 for object </a:t>
            </a:r>
            <a:r>
              <a:rPr lang="en-US" i="1" dirty="0" smtClean="0"/>
              <a:t>O</a:t>
            </a:r>
            <a:r>
              <a:rPr lang="en-US" i="1" baseline="-25000" dirty="0" smtClean="0"/>
              <a:t>i</a:t>
            </a:r>
            <a:r>
              <a:rPr lang="en-US" dirty="0" smtClean="0"/>
              <a:t> at time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Inherently given with most specific uncertainty models</a:t>
            </a:r>
          </a:p>
          <a:p>
            <a:pPr lvl="1"/>
            <a:r>
              <a:rPr lang="en-US" dirty="0" smtClean="0"/>
              <a:t>Unambiguous mapping </a:t>
            </a:r>
            <a:r>
              <a:rPr lang="en-US" i="1" dirty="0" smtClean="0">
                <a:ea typeface="Arial Unicode MS"/>
                <a:cs typeface="Arial Unicode MS"/>
              </a:rPr>
              <a:t>ĉ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 : [0,1] </a:t>
            </a:r>
            <a:r>
              <a:rPr lang="en-US" b="1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→</a:t>
            </a:r>
            <a:r>
              <a:rPr lang="en-US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 </a:t>
            </a:r>
            <a:r>
              <a:rPr lang="en-US" b="1" dirty="0" smtClean="0">
                <a:latin typeface="Bradley Hand ITC" pitchFamily="66" charset="0"/>
                <a:ea typeface="Arial Unicode MS"/>
                <a:cs typeface="Arial Unicode MS"/>
                <a:sym typeface="Wingdings" pitchFamily="2" charset="2"/>
              </a:rPr>
              <a:t>P</a:t>
            </a:r>
            <a:r>
              <a:rPr lang="en-US" dirty="0" smtClean="0">
                <a:latin typeface="Arial Unicode MS"/>
                <a:ea typeface="Arial Unicode MS"/>
                <a:cs typeface="Arial Unicode MS"/>
                <a:sym typeface="Wingdings" pitchFamily="2" charset="2"/>
              </a:rPr>
              <a:t>(ℝ²)</a:t>
            </a:r>
            <a:endParaRPr lang="en-US" dirty="0" smtClean="0">
              <a:ea typeface="Arial Unicode MS"/>
              <a:cs typeface="Arial Unicode MS"/>
              <a:sym typeface="Wingdings" pitchFamily="2" charset="2"/>
            </a:endParaRPr>
          </a:p>
          <a:p>
            <a:pPr lvl="2"/>
            <a:r>
              <a:rPr lang="en-US" i="1" dirty="0" smtClean="0">
                <a:ea typeface="Arial Unicode MS"/>
                <a:cs typeface="Arial Unicode MS"/>
              </a:rPr>
              <a:t>ĉ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= </a:t>
            </a:r>
            <a:r>
              <a:rPr lang="en-US" i="1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, circle with minimum radius and center </a:t>
            </a:r>
            <a:r>
              <a:rPr lang="en-US" i="1" dirty="0" smtClean="0">
                <a:ea typeface="Arial Unicode MS"/>
                <a:cs typeface="Arial Unicode MS"/>
              </a:rPr>
              <a:t>c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 such that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,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ea typeface="Arial Unicode MS"/>
                <a:cs typeface="Arial Unicode MS"/>
              </a:rPr>
              <a:t>≥ </a:t>
            </a:r>
            <a:r>
              <a:rPr lang="en-US" i="1" dirty="0" smtClean="0">
                <a:ea typeface="Arial Unicode MS"/>
                <a:cs typeface="Arial Unicode MS"/>
              </a:rPr>
              <a:t>p</a:t>
            </a:r>
            <a:endParaRPr lang="en-US" i="1" baseline="-25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Uncertainty-aware</a:t>
            </a:r>
            <a:r>
              <a:rPr lang="en-US" dirty="0" smtClean="0"/>
              <a:t> Query Interface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0C1CC-FEAE-40AC-BFC8-7EBDF38EB154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uppieren 23"/>
          <p:cNvGrpSpPr/>
          <p:nvPr/>
        </p:nvGrpSpPr>
        <p:grpSpPr>
          <a:xfrm>
            <a:off x="7715272" y="4125913"/>
            <a:ext cx="394660" cy="339720"/>
            <a:chOff x="7286644" y="4429132"/>
            <a:chExt cx="394660" cy="339720"/>
          </a:xfrm>
        </p:grpSpPr>
        <p:sp>
          <p:nvSpPr>
            <p:cNvPr id="13" name="Rechteck 12"/>
            <p:cNvSpPr/>
            <p:nvPr/>
          </p:nvSpPr>
          <p:spPr>
            <a:xfrm>
              <a:off x="7286644" y="4429132"/>
              <a:ext cx="39466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 Unicode MS"/>
                  <a:ea typeface="Arial Unicode MS"/>
                  <a:cs typeface="Arial Unicode MS"/>
                </a:rPr>
                <a:t>c</a:t>
              </a:r>
              <a:r>
                <a:rPr lang="en-US" i="1" baseline="-25000" dirty="0" smtClean="0"/>
                <a:t>i</a:t>
              </a:r>
              <a:r>
                <a:rPr lang="en-US" baseline="-25000" dirty="0" smtClean="0"/>
                <a:t>,</a:t>
              </a:r>
              <a:r>
                <a:rPr lang="en-US" i="1" baseline="-25000" dirty="0" smtClean="0"/>
                <a:t>t</a:t>
              </a:r>
              <a:endParaRPr lang="en-US" dirty="0"/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7380287" y="4697414"/>
              <a:ext cx="71438" cy="7143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" name="Gruppieren 25"/>
          <p:cNvGrpSpPr/>
          <p:nvPr/>
        </p:nvGrpSpPr>
        <p:grpSpPr>
          <a:xfrm>
            <a:off x="7175494" y="3281361"/>
            <a:ext cx="1561847" cy="1814513"/>
            <a:chOff x="7177088" y="3357562"/>
            <a:chExt cx="1561847" cy="1814513"/>
          </a:xfrm>
        </p:grpSpPr>
        <p:sp>
          <p:nvSpPr>
            <p:cNvPr id="28" name="Ellipse 27"/>
            <p:cNvSpPr/>
            <p:nvPr/>
          </p:nvSpPr>
          <p:spPr bwMode="auto">
            <a:xfrm>
              <a:off x="7177088" y="3832241"/>
              <a:ext cx="1377994" cy="1339834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 bwMode="auto">
            <a:xfrm rot="5400000" flipH="1" flipV="1">
              <a:off x="8115299" y="3700465"/>
              <a:ext cx="271465" cy="1476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feld 29"/>
            <p:cNvSpPr txBox="1"/>
            <p:nvPr/>
          </p:nvSpPr>
          <p:spPr>
            <a:xfrm>
              <a:off x="8143900" y="3357562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80%</a:t>
              </a:r>
              <a:endParaRPr lang="en-US" dirty="0"/>
            </a:p>
          </p:txBody>
        </p:sp>
      </p:grpSp>
      <p:grpSp>
        <p:nvGrpSpPr>
          <p:cNvPr id="8" name="Gruppieren 24"/>
          <p:cNvGrpSpPr/>
          <p:nvPr/>
        </p:nvGrpSpPr>
        <p:grpSpPr>
          <a:xfrm>
            <a:off x="7502520" y="3276595"/>
            <a:ext cx="1234009" cy="1495754"/>
            <a:chOff x="7504926" y="3357562"/>
            <a:chExt cx="1234009" cy="1495754"/>
          </a:xfrm>
        </p:grpSpPr>
        <p:sp>
          <p:nvSpPr>
            <p:cNvPr id="15" name="Ellipse 14"/>
            <p:cNvSpPr/>
            <p:nvPr/>
          </p:nvSpPr>
          <p:spPr bwMode="auto">
            <a:xfrm>
              <a:off x="7504926" y="4151000"/>
              <a:ext cx="722318" cy="702316"/>
            </a:xfrm>
            <a:prstGeom prst="ellipse">
              <a:avLst/>
            </a:prstGeom>
            <a:solidFill>
              <a:schemeClr val="accent2">
                <a:alpha val="30000"/>
              </a:schemeClr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8422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7" name="Gerade Verbindung 26"/>
            <p:cNvCxnSpPr/>
            <p:nvPr/>
          </p:nvCxnSpPr>
          <p:spPr bwMode="auto">
            <a:xfrm rot="5400000" flipH="1" flipV="1">
              <a:off x="7900998" y="3762391"/>
              <a:ext cx="547690" cy="3000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Textfeld 32"/>
            <p:cNvSpPr txBox="1"/>
            <p:nvPr/>
          </p:nvSpPr>
          <p:spPr>
            <a:xfrm>
              <a:off x="8143900" y="3357562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50%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xus-Template_EN">
  <a:themeElements>
    <a:clrScheme name="Nexus-Template_EN 4">
      <a:dk1>
        <a:srgbClr val="000000"/>
      </a:dk1>
      <a:lt1>
        <a:srgbClr val="FFFFFF"/>
      </a:lt1>
      <a:dk2>
        <a:srgbClr val="0077AF"/>
      </a:dk2>
      <a:lt2>
        <a:srgbClr val="868686"/>
      </a:lt2>
      <a:accent1>
        <a:srgbClr val="FFD60E"/>
      </a:accent1>
      <a:accent2>
        <a:srgbClr val="E60019"/>
      </a:accent2>
      <a:accent3>
        <a:srgbClr val="FFFFFF"/>
      </a:accent3>
      <a:accent4>
        <a:srgbClr val="000000"/>
      </a:accent4>
      <a:accent5>
        <a:srgbClr val="FFE8AA"/>
      </a:accent5>
      <a:accent6>
        <a:srgbClr val="D00016"/>
      </a:accent6>
      <a:hlink>
        <a:srgbClr val="0077AF"/>
      </a:hlink>
      <a:folHlink>
        <a:srgbClr val="89C22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842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842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xus-Template_EN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us-Template_EN 2">
        <a:dk1>
          <a:srgbClr val="000000"/>
        </a:dk1>
        <a:lt1>
          <a:srgbClr val="FFFFFF"/>
        </a:lt1>
        <a:dk2>
          <a:srgbClr val="00ABE2"/>
        </a:dk2>
        <a:lt2>
          <a:srgbClr val="868686"/>
        </a:lt2>
        <a:accent1>
          <a:srgbClr val="FFE6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0AA"/>
        </a:accent5>
        <a:accent6>
          <a:srgbClr val="E70000"/>
        </a:accent6>
        <a:hlink>
          <a:srgbClr val="00ABE2"/>
        </a:hlink>
        <a:folHlink>
          <a:srgbClr val="8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us-Template_EN 3">
        <a:dk1>
          <a:srgbClr val="000000"/>
        </a:dk1>
        <a:lt1>
          <a:srgbClr val="FFFFFF"/>
        </a:lt1>
        <a:dk2>
          <a:srgbClr val="0077AF"/>
        </a:dk2>
        <a:lt2>
          <a:srgbClr val="868686"/>
        </a:lt2>
        <a:accent1>
          <a:srgbClr val="FFE6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F0AA"/>
        </a:accent5>
        <a:accent6>
          <a:srgbClr val="E70000"/>
        </a:accent6>
        <a:hlink>
          <a:srgbClr val="0077AF"/>
        </a:hlink>
        <a:folHlink>
          <a:srgbClr val="8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us-Template_EN 4">
        <a:dk1>
          <a:srgbClr val="000000"/>
        </a:dk1>
        <a:lt1>
          <a:srgbClr val="FFFFFF"/>
        </a:lt1>
        <a:dk2>
          <a:srgbClr val="0077AF"/>
        </a:dk2>
        <a:lt2>
          <a:srgbClr val="868686"/>
        </a:lt2>
        <a:accent1>
          <a:srgbClr val="FFD60E"/>
        </a:accent1>
        <a:accent2>
          <a:srgbClr val="E60019"/>
        </a:accent2>
        <a:accent3>
          <a:srgbClr val="FFFFFF"/>
        </a:accent3>
        <a:accent4>
          <a:srgbClr val="000000"/>
        </a:accent4>
        <a:accent5>
          <a:srgbClr val="FFE8AA"/>
        </a:accent5>
        <a:accent6>
          <a:srgbClr val="D00016"/>
        </a:accent6>
        <a:hlink>
          <a:srgbClr val="0077AF"/>
        </a:hlink>
        <a:folHlink>
          <a:srgbClr val="89C2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Nexus-Template_EN</Template>
  <TotalTime>0</TotalTime>
  <Words>907</Words>
  <Application>Microsoft Office PowerPoint</Application>
  <PresentationFormat>Bildschirmpräsentation (4:3)</PresentationFormat>
  <Paragraphs>234</Paragraphs>
  <Slides>16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6" baseType="lpstr">
      <vt:lpstr>Arial</vt:lpstr>
      <vt:lpstr>Calibri</vt:lpstr>
      <vt:lpstr>Wingdings</vt:lpstr>
      <vt:lpstr>Arial Unicode MS</vt:lpstr>
      <vt:lpstr>Bradley Hand ITC</vt:lpstr>
      <vt:lpstr>Courier New</vt:lpstr>
      <vt:lpstr>Times New Roman</vt:lpstr>
      <vt:lpstr>Tahoma</vt:lpstr>
      <vt:lpstr>Nexus-Template_EN</vt:lpstr>
      <vt:lpstr>Formel</vt:lpstr>
      <vt:lpstr>On a Generic Uncertainty Model for Position Information</vt:lpstr>
      <vt:lpstr>Motivation</vt:lpstr>
      <vt:lpstr>Overview</vt:lpstr>
      <vt:lpstr>Problem Statement</vt:lpstr>
      <vt:lpstr>Survey of Existing Uncertainty Models</vt:lpstr>
      <vt:lpstr>Survey of Existing Uncertainty Models (2)</vt:lpstr>
      <vt:lpstr>Classification of Specific Uncertainty Models</vt:lpstr>
      <vt:lpstr>Generic Uncertainty Model</vt:lpstr>
      <vt:lpstr>Uncertainty-aware Query Interface</vt:lpstr>
      <vt:lpstr>Uncertainty-aware Query Types</vt:lpstr>
      <vt:lpstr>Uncertainty-aware Query Types (2)</vt:lpstr>
      <vt:lpstr>Implementing the Query Interface</vt:lpstr>
      <vt:lpstr>Implementing the Query Interface (2)</vt:lpstr>
      <vt:lpstr>Related Work</vt:lpstr>
      <vt:lpstr>Summary</vt:lpstr>
      <vt:lpstr>Thank you for your attention!</vt:lpstr>
    </vt:vector>
  </TitlesOfParts>
  <Company>IPVS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langerh</dc:creator>
  <cp:lastModifiedBy>Lange</cp:lastModifiedBy>
  <cp:revision>308</cp:revision>
  <dcterms:created xsi:type="dcterms:W3CDTF">2008-06-24T07:26:10Z</dcterms:created>
  <dcterms:modified xsi:type="dcterms:W3CDTF">2012-03-20T20:37:21Z</dcterms:modified>
</cp:coreProperties>
</file>